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4" r:id="rId4"/>
    <p:sldId id="273" r:id="rId5"/>
    <p:sldId id="259" r:id="rId6"/>
    <p:sldId id="262" r:id="rId7"/>
    <p:sldId id="264" r:id="rId8"/>
    <p:sldId id="265" r:id="rId9"/>
    <p:sldId id="263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A333"/>
    <a:srgbClr val="2E5F7F"/>
    <a:srgbClr val="C9A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D3334-D7FA-4426-9B8D-DA3EB6AF2ADA}" v="2522" dt="2024-09-22T20:37:14.638"/>
    <p1510:client id="{A17C98C9-66D8-4E26-9A11-44490EEE453F}" v="207" dt="2024-09-22T21:07:15.464"/>
    <p1510:client id="{B4F3D66D-AABC-4D41-AA5D-E10D9A0B8F04}" v="19" dt="2024-09-22T02:18:09.349"/>
    <p1510:client id="{C4CF4DE5-0AC0-4269-A435-0A56B4D7B601}" v="349" dt="2024-09-22T21:45:29.289"/>
    <p1510:client id="{CEF5C731-4680-47A4-AABF-EB60DF9D1F70}" v="29" dt="2024-09-22T21:32:45.445"/>
    <p1510:client id="{D1A5F9B5-72B6-426F-A305-5AA54FFB2B1B}" v="1123" dt="2024-09-22T07:28:39.698"/>
    <p1510:client id="{EC14F631-2774-43C8-8014-6BAEAC66E339}" v="12" dt="2024-09-22T20:38:17.828"/>
    <p1510:client id="{F8643B22-C01E-47F3-BF13-36A1E8212C5D}" v="310" dt="2024-09-22T21:10:00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51145" y="-1264226"/>
            <a:ext cx="16793583" cy="944418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2C31-A7ED-D580-35A2-72BB1123A8EB}"/>
              </a:ext>
            </a:extLst>
          </p:cNvPr>
          <p:cNvSpPr txBox="1"/>
          <p:nvPr/>
        </p:nvSpPr>
        <p:spPr>
          <a:xfrm>
            <a:off x="1461219" y="1315758"/>
            <a:ext cx="92383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err="1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NatureNurture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E9C72-BA73-C78D-30F3-66B1E8849D08}"/>
              </a:ext>
            </a:extLst>
          </p:cNvPr>
          <p:cNvSpPr txBox="1"/>
          <p:nvPr/>
        </p:nvSpPr>
        <p:spPr>
          <a:xfrm>
            <a:off x="1158236" y="2782330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pic>
        <p:nvPicPr>
          <p:cNvPr id="30" name="Picture 29" descr="FAO Statistics on X: &quot;Between 20 and 40% of global crop yields are reduced  each year due to damage by plant pests and diseases #COAG25  https://t.co/cKtlK1ie3d https://t.co/ALWsKWy16s&quot; / X">
            <a:extLst>
              <a:ext uri="{FF2B5EF4-FFF2-40B4-BE49-F238E27FC236}">
                <a16:creationId xmlns:a16="http://schemas.microsoft.com/office/drawing/2014/main" id="{11598227-5FF5-31EA-9349-57BB48465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869" y="17120391"/>
            <a:ext cx="6198294" cy="419071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A83A932-A719-1FC8-A01A-8C86C4F13985}"/>
              </a:ext>
            </a:extLst>
          </p:cNvPr>
          <p:cNvSpPr/>
          <p:nvPr/>
        </p:nvSpPr>
        <p:spPr>
          <a:xfrm>
            <a:off x="2516779" y="17121949"/>
            <a:ext cx="6164859" cy="41849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1492F-0916-6FCB-F181-5E03389BEE6C}"/>
              </a:ext>
            </a:extLst>
          </p:cNvPr>
          <p:cNvSpPr txBox="1"/>
          <p:nvPr/>
        </p:nvSpPr>
        <p:spPr>
          <a:xfrm>
            <a:off x="3752293" y="16043532"/>
            <a:ext cx="420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Century Schoolbook"/>
              </a:rPr>
              <a:t>The Problem</a:t>
            </a:r>
            <a:endParaRPr lang="en-US" sz="4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7F7A62-DF1A-3BA0-1672-D0DD2BCF70AE}"/>
              </a:ext>
            </a:extLst>
          </p:cNvPr>
          <p:cNvSpPr txBox="1"/>
          <p:nvPr/>
        </p:nvSpPr>
        <p:spPr>
          <a:xfrm>
            <a:off x="2875196" y="21426101"/>
            <a:ext cx="598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Source: Food and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Agriculture Organization https://x.com/FAOstatistics/status/780420534786031617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0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F41055-E499-5CEA-E6B8-671F43891905}"/>
              </a:ext>
            </a:extLst>
          </p:cNvPr>
          <p:cNvSpPr/>
          <p:nvPr/>
        </p:nvSpPr>
        <p:spPr>
          <a:xfrm>
            <a:off x="8140075" y="-12783202"/>
            <a:ext cx="4057879" cy="6919074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9DE50-1D59-6A02-9AC6-F7686967C77B}"/>
              </a:ext>
            </a:extLst>
          </p:cNvPr>
          <p:cNvSpPr/>
          <p:nvPr/>
        </p:nvSpPr>
        <p:spPr>
          <a:xfrm>
            <a:off x="-2606" y="-8296201"/>
            <a:ext cx="4067059" cy="69098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5DA083-C60A-11C4-F40B-62896498214D}"/>
              </a:ext>
            </a:extLst>
          </p:cNvPr>
          <p:cNvSpPr/>
          <p:nvPr/>
        </p:nvSpPr>
        <p:spPr>
          <a:xfrm>
            <a:off x="4073016" y="-10471517"/>
            <a:ext cx="4067059" cy="69098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6A9AF2-792A-3979-01D2-71E3FDFA510C}"/>
              </a:ext>
            </a:extLst>
          </p:cNvPr>
          <p:cNvSpPr txBox="1"/>
          <p:nvPr/>
        </p:nvSpPr>
        <p:spPr>
          <a:xfrm>
            <a:off x="135105" y="-8071616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D0A333"/>
                </a:solidFill>
                <a:latin typeface="Century Schoolbook"/>
              </a:rPr>
              <a:t>Solution Overview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4FE29E-A09C-BB72-CA2F-966408AA80F8}"/>
              </a:ext>
            </a:extLst>
          </p:cNvPr>
          <p:cNvSpPr txBox="1"/>
          <p:nvPr/>
        </p:nvSpPr>
        <p:spPr>
          <a:xfrm>
            <a:off x="4210727" y="-10210209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entury Schoolbook"/>
              </a:rPr>
              <a:t>Key Features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DDDCD6-E56A-BE7C-FB59-82419F2EA725}"/>
              </a:ext>
            </a:extLst>
          </p:cNvPr>
          <p:cNvSpPr txBox="1"/>
          <p:nvPr/>
        </p:nvSpPr>
        <p:spPr>
          <a:xfrm>
            <a:off x="8268606" y="-12530457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accent1"/>
                </a:solidFill>
                <a:latin typeface="Century Schoolbook"/>
              </a:rPr>
              <a:t>Expected Impact</a:t>
            </a:r>
            <a:endParaRPr lang="en-US"/>
          </a:p>
        </p:txBody>
      </p:sp>
      <p:pic>
        <p:nvPicPr>
          <p:cNvPr id="33" name="Graphic 32" descr="Clipboard Checked with solid fill">
            <a:extLst>
              <a:ext uri="{FF2B5EF4-FFF2-40B4-BE49-F238E27FC236}">
                <a16:creationId xmlns:a16="http://schemas.microsoft.com/office/drawing/2014/main" id="{7498C769-6B58-0893-B583-5A3F4F001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9426" y="-6841257"/>
            <a:ext cx="1749845" cy="1676400"/>
          </a:xfrm>
          <a:prstGeom prst="rect">
            <a:avLst/>
          </a:prstGeom>
        </p:spPr>
      </p:pic>
      <p:pic>
        <p:nvPicPr>
          <p:cNvPr id="35" name="Graphic 34" descr="Research with solid fill">
            <a:extLst>
              <a:ext uri="{FF2B5EF4-FFF2-40B4-BE49-F238E27FC236}">
                <a16:creationId xmlns:a16="http://schemas.microsoft.com/office/drawing/2014/main" id="{916FA9CE-29A4-89B9-7AC3-57B45502F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2590" y="-8933946"/>
            <a:ext cx="1703942" cy="1676399"/>
          </a:xfrm>
          <a:prstGeom prst="rect">
            <a:avLst/>
          </a:prstGeom>
        </p:spPr>
      </p:pic>
      <p:pic>
        <p:nvPicPr>
          <p:cNvPr id="37" name="Graphic 36" descr="Bar graph with upward trend with solid fill">
            <a:extLst>
              <a:ext uri="{FF2B5EF4-FFF2-40B4-BE49-F238E27FC236}">
                <a16:creationId xmlns:a16="http://schemas.microsoft.com/office/drawing/2014/main" id="{7D11DD77-F4FF-06FC-FFE7-99C004F87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4735" y="-11226651"/>
            <a:ext cx="1575412" cy="1648857"/>
          </a:xfrm>
          <a:prstGeom prst="rect">
            <a:avLst/>
          </a:prstGeom>
        </p:spPr>
      </p:pic>
      <p:sp>
        <p:nvSpPr>
          <p:cNvPr id="39" name="Star: 32 Points 38">
            <a:extLst>
              <a:ext uri="{FF2B5EF4-FFF2-40B4-BE49-F238E27FC236}">
                <a16:creationId xmlns:a16="http://schemas.microsoft.com/office/drawing/2014/main" id="{EF5AFF50-D946-7BC8-21A1-5CB44D5CCA7E}"/>
              </a:ext>
            </a:extLst>
          </p:cNvPr>
          <p:cNvSpPr/>
          <p:nvPr/>
        </p:nvSpPr>
        <p:spPr>
          <a:xfrm>
            <a:off x="768280" y="-7262255"/>
            <a:ext cx="2578788" cy="2503886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32 Points 40">
            <a:extLst>
              <a:ext uri="{FF2B5EF4-FFF2-40B4-BE49-F238E27FC236}">
                <a16:creationId xmlns:a16="http://schemas.microsoft.com/office/drawing/2014/main" id="{94B7331B-E894-35CD-1F47-172D72D05EED}"/>
              </a:ext>
            </a:extLst>
          </p:cNvPr>
          <p:cNvSpPr/>
          <p:nvPr/>
        </p:nvSpPr>
        <p:spPr>
          <a:xfrm>
            <a:off x="4689582" y="-9411267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32 Points 42">
            <a:extLst>
              <a:ext uri="{FF2B5EF4-FFF2-40B4-BE49-F238E27FC236}">
                <a16:creationId xmlns:a16="http://schemas.microsoft.com/office/drawing/2014/main" id="{170043EC-5731-A9C1-8280-0B1B2513808B}"/>
              </a:ext>
            </a:extLst>
          </p:cNvPr>
          <p:cNvSpPr/>
          <p:nvPr/>
        </p:nvSpPr>
        <p:spPr>
          <a:xfrm>
            <a:off x="8756435" y="-11714390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C3B127-BAA8-8E4D-24B7-331854D96E3A}"/>
              </a:ext>
            </a:extLst>
          </p:cNvPr>
          <p:cNvSpPr txBox="1"/>
          <p:nvPr/>
        </p:nvSpPr>
        <p:spPr>
          <a:xfrm>
            <a:off x="4022737" y="-6632895"/>
            <a:ext cx="406119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Image classification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AI Chatbot for Plant Care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Educational Information</a:t>
            </a:r>
            <a:r>
              <a:rPr lang="en-US" sz="2200">
                <a:solidFill>
                  <a:schemeClr val="bg1"/>
                </a:solidFill>
                <a:latin typeface="Century Schoolbook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User-Friendly Interface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803DF9A-470C-2C57-9F53-6EA116C1C23C}"/>
              </a:ext>
            </a:extLst>
          </p:cNvPr>
          <p:cNvSpPr txBox="1"/>
          <p:nvPr/>
        </p:nvSpPr>
        <p:spPr>
          <a:xfrm>
            <a:off x="34240" y="-4546992"/>
            <a:ext cx="399123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Assist gardeners and farmers in identifying plant diseases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Data base of 38 infections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FD8146-7778-69A6-B3C1-CD0B5759B4FF}"/>
              </a:ext>
            </a:extLst>
          </p:cNvPr>
          <p:cNvSpPr txBox="1"/>
          <p:nvPr/>
        </p:nvSpPr>
        <p:spPr>
          <a:xfrm>
            <a:off x="1153494" y="222508"/>
            <a:ext cx="35632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Chat GPT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10AC9A-3B59-EB78-4878-1C324014B0A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>
            <a:off x="1666563" y="1528435"/>
            <a:ext cx="8337265" cy="467287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3761546-EB51-B1B8-1768-1F2E24805BD4}"/>
              </a:ext>
            </a:extLst>
          </p:cNvPr>
          <p:cNvSpPr/>
          <p:nvPr/>
        </p:nvSpPr>
        <p:spPr>
          <a:xfrm>
            <a:off x="1668383" y="1524235"/>
            <a:ext cx="8360665" cy="46642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0377D-BF32-8FB8-F417-67E800396E60}"/>
              </a:ext>
            </a:extLst>
          </p:cNvPr>
          <p:cNvSpPr txBox="1"/>
          <p:nvPr/>
        </p:nvSpPr>
        <p:spPr>
          <a:xfrm>
            <a:off x="1733489" y="1577202"/>
            <a:ext cx="824377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 and ideation during project initiation.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Understanding documentation and syntax for libraries like TensorFlow, 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, and OpenCV.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Clarifying parameters and syntax for training the CNN in TensorFlow/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Supporting integration of the Gemini API for chatbot functionality.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Assisting in CSS styling for improved user experience.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97685D-D0F3-89D4-C26C-760CBF1F378A}"/>
              </a:ext>
            </a:extLst>
          </p:cNvPr>
          <p:cNvSpPr txBox="1"/>
          <p:nvPr/>
        </p:nvSpPr>
        <p:spPr>
          <a:xfrm>
            <a:off x="777316" y="9405091"/>
            <a:ext cx="61385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4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 </a:t>
            </a:r>
            <a:r>
              <a:rPr lang="en-US" sz="3600">
                <a:solidFill>
                  <a:srgbClr val="D0A333"/>
                </a:solidFill>
                <a:ea typeface="+mn-lt"/>
                <a:cs typeface="+mn-lt"/>
              </a:rPr>
              <a:t>(Amazon Q)</a:t>
            </a:r>
            <a:endParaRPr lang="en-US" sz="4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4ACFA8-4959-8A61-131F-FA654B8C0B53}"/>
              </a:ext>
            </a:extLst>
          </p:cNvPr>
          <p:cNvSpPr txBox="1"/>
          <p:nvPr/>
        </p:nvSpPr>
        <p:spPr>
          <a:xfrm>
            <a:off x="1656324" y="11049151"/>
            <a:ext cx="824377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Debugging and resolving issues during development.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Navigating documentation for libraries and frameworks.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Providing insights into CNN model training in TensorFlow/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Supporting integration of the Gemini API within the web app.</a:t>
            </a:r>
            <a:endParaRPr lang="en-US"/>
          </a:p>
          <a:p>
            <a:pPr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Helping with web app styling using CSS.</a:t>
            </a:r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650F9CD-FF20-0979-23EC-E7D39A03ABA2}"/>
              </a:ext>
            </a:extLst>
          </p:cNvPr>
          <p:cNvSpPr txBox="1"/>
          <p:nvPr/>
        </p:nvSpPr>
        <p:spPr>
          <a:xfrm>
            <a:off x="8189883" y="-8847584"/>
            <a:ext cx="386068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Early Detection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Increased Knowledge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Enhanced Food Security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 to Expert Knowledge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3059396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8FD8146-7778-69A6-B3C1-CD0B5759B4FF}"/>
              </a:ext>
            </a:extLst>
          </p:cNvPr>
          <p:cNvSpPr txBox="1"/>
          <p:nvPr/>
        </p:nvSpPr>
        <p:spPr>
          <a:xfrm>
            <a:off x="1278887" y="-10136834"/>
            <a:ext cx="35632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Chat GPT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0377D-BF32-8FB8-F417-67E800396E60}"/>
              </a:ext>
            </a:extLst>
          </p:cNvPr>
          <p:cNvSpPr txBox="1"/>
          <p:nvPr/>
        </p:nvSpPr>
        <p:spPr>
          <a:xfrm>
            <a:off x="1858882" y="-8782140"/>
            <a:ext cx="824377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 and ideation during project initiation.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Understanding documentation and syntax for libraries like TensorFlow, 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, and OpenCV.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Clarifying parameters and syntax for training the CNN in TensorFlow/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Supporting integration of the Gemini API for chatbot functionality.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Assisting in CSS styling for improved user experience.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99B45-0CC0-9593-AA9C-04F43542CFE5}"/>
              </a:ext>
            </a:extLst>
          </p:cNvPr>
          <p:cNvSpPr txBox="1"/>
          <p:nvPr/>
        </p:nvSpPr>
        <p:spPr>
          <a:xfrm>
            <a:off x="979873" y="68180"/>
            <a:ext cx="61385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4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 </a:t>
            </a:r>
            <a:r>
              <a:rPr lang="en-US" sz="3600">
                <a:solidFill>
                  <a:srgbClr val="D0A333"/>
                </a:solidFill>
                <a:ea typeface="+mn-lt"/>
                <a:cs typeface="+mn-lt"/>
              </a:rPr>
              <a:t>(Amazon Q)</a:t>
            </a:r>
            <a:endParaRPr lang="en-US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F6B32-B4CA-1837-CA1F-95CCA4CCE9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1761659" y="1521139"/>
            <a:ext cx="8337265" cy="4672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683758-FE85-C916-8132-6BEC22AAEFF0}"/>
              </a:ext>
            </a:extLst>
          </p:cNvPr>
          <p:cNvSpPr/>
          <p:nvPr/>
        </p:nvSpPr>
        <p:spPr>
          <a:xfrm>
            <a:off x="1763479" y="1516939"/>
            <a:ext cx="8360665" cy="46642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1580E-ED28-EE4C-A0F9-A872FC994FB4}"/>
              </a:ext>
            </a:extLst>
          </p:cNvPr>
          <p:cNvSpPr txBox="1"/>
          <p:nvPr/>
        </p:nvSpPr>
        <p:spPr>
          <a:xfrm>
            <a:off x="1858881" y="1712240"/>
            <a:ext cx="824377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Debugging and resolving issues during development.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Navigating documentation for libraries and frameworks.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Providing insights into CNN model training in TensorFlow/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Supporting integration of the Gemini API within the web app.</a:t>
            </a:r>
            <a:endParaRPr lang="en-US"/>
          </a:p>
          <a:p>
            <a:pPr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Helping with web app styling using CSS.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2A6FF-71FB-A616-6CF9-5F60AC12D230}"/>
              </a:ext>
            </a:extLst>
          </p:cNvPr>
          <p:cNvSpPr txBox="1"/>
          <p:nvPr/>
        </p:nvSpPr>
        <p:spPr>
          <a:xfrm>
            <a:off x="521050" y="-14724543"/>
            <a:ext cx="61385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Google Gemini</a:t>
            </a:r>
            <a:endParaRPr lang="en-US" sz="4800">
              <a:latin typeface="Century Schoolboo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32173A-147C-201F-A61E-773D6A097AFB}"/>
              </a:ext>
            </a:extLst>
          </p:cNvPr>
          <p:cNvSpPr txBox="1"/>
          <p:nvPr/>
        </p:nvSpPr>
        <p:spPr>
          <a:xfrm>
            <a:off x="1498194" y="-12272301"/>
            <a:ext cx="82437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Optimizing the CNN by providing recommendations for performance improvement.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Suggesting helpful YouTube videos based on project needs, significantly aiding in CNN optimization.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0671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799B45-0CC0-9593-AA9C-04F43542CFE5}"/>
              </a:ext>
            </a:extLst>
          </p:cNvPr>
          <p:cNvSpPr txBox="1"/>
          <p:nvPr/>
        </p:nvSpPr>
        <p:spPr>
          <a:xfrm>
            <a:off x="737418" y="7336044"/>
            <a:ext cx="61385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4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 </a:t>
            </a:r>
            <a:r>
              <a:rPr lang="en-US" sz="3600">
                <a:solidFill>
                  <a:srgbClr val="D0A333"/>
                </a:solidFill>
                <a:ea typeface="+mn-lt"/>
                <a:cs typeface="+mn-lt"/>
              </a:rPr>
              <a:t>(Amazon Q)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1580E-ED28-EE4C-A0F9-A872FC994FB4}"/>
              </a:ext>
            </a:extLst>
          </p:cNvPr>
          <p:cNvSpPr txBox="1"/>
          <p:nvPr/>
        </p:nvSpPr>
        <p:spPr>
          <a:xfrm>
            <a:off x="1616426" y="8980104"/>
            <a:ext cx="824377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Debugging and resolving issues during development.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Navigating documentation for libraries and frameworks.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Providing insights into CNN model training in TensorFlow/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Supporting integration of the Gemini API within the web app.</a:t>
            </a:r>
            <a:endParaRPr lang="en-US"/>
          </a:p>
          <a:p>
            <a:pPr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Helping with web app styling using CSS.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4DF0B-5E2C-9E4F-CC6F-97AF2B9057A7}"/>
              </a:ext>
            </a:extLst>
          </p:cNvPr>
          <p:cNvSpPr txBox="1"/>
          <p:nvPr/>
        </p:nvSpPr>
        <p:spPr>
          <a:xfrm>
            <a:off x="858645" y="177862"/>
            <a:ext cx="61385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Google Gemini</a:t>
            </a:r>
            <a:endParaRPr lang="en-US" sz="4800">
              <a:latin typeface="Century School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7DFDC-8EEF-0481-D547-4C496CC931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1738567" y="2439003"/>
            <a:ext cx="8337265" cy="2485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3B72D-05BE-11BF-6B7C-F725833B7552}"/>
              </a:ext>
            </a:extLst>
          </p:cNvPr>
          <p:cNvSpPr/>
          <p:nvPr/>
        </p:nvSpPr>
        <p:spPr>
          <a:xfrm>
            <a:off x="1740387" y="2434803"/>
            <a:ext cx="8360665" cy="247637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315D7-EDB8-AAF6-9AF1-70CD66057059}"/>
              </a:ext>
            </a:extLst>
          </p:cNvPr>
          <p:cNvSpPr txBox="1"/>
          <p:nvPr/>
        </p:nvSpPr>
        <p:spPr>
          <a:xfrm>
            <a:off x="1835789" y="2630104"/>
            <a:ext cx="82437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Optimizing the CNN by providing recommendations for performance improvement.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Suggesting helpful YouTube videos based on project needs, significantly aiding in CNN optimization.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2F397-0932-AABC-984B-27D9AD2A8CDF}"/>
              </a:ext>
            </a:extLst>
          </p:cNvPr>
          <p:cNvSpPr/>
          <p:nvPr/>
        </p:nvSpPr>
        <p:spPr>
          <a:xfrm>
            <a:off x="13921820" y="-9769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05A3D8-AF37-CC44-9FB0-2D6E99D70BB1}"/>
              </a:ext>
            </a:extLst>
          </p:cNvPr>
          <p:cNvSpPr/>
          <p:nvPr/>
        </p:nvSpPr>
        <p:spPr>
          <a:xfrm>
            <a:off x="19758048" y="-3997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94E65-5591-3192-6D6C-82621FF130C6}"/>
              </a:ext>
            </a:extLst>
          </p:cNvPr>
          <p:cNvSpPr txBox="1"/>
          <p:nvPr/>
        </p:nvSpPr>
        <p:spPr>
          <a:xfrm>
            <a:off x="20096787" y="1184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Application of AI Tools</a:t>
            </a:r>
            <a:endParaRPr lang="en-US" sz="4400">
              <a:solidFill>
                <a:srgbClr val="D0A33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82ED4-E454-42BF-35C0-FB5C9137F6F0}"/>
              </a:ext>
            </a:extLst>
          </p:cNvPr>
          <p:cNvSpPr txBox="1"/>
          <p:nvPr/>
        </p:nvSpPr>
        <p:spPr>
          <a:xfrm>
            <a:off x="20488298" y="853919"/>
            <a:ext cx="967775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Ideas generated during the initial phases.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Development and Debugging: Both ChatGPT and Amazon Q were consulted throughout the development phase.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Clarification on setting up and training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Integrated the Gemini API for chatbot features.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Design: Assisted in creating a functional and user-friendly interface.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CNN Optimization: Google Gemini provided valuable resources for optimizing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054985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4DF0B-5E2C-9E4F-CC6F-97AF2B9057A7}"/>
              </a:ext>
            </a:extLst>
          </p:cNvPr>
          <p:cNvSpPr txBox="1"/>
          <p:nvPr/>
        </p:nvSpPr>
        <p:spPr>
          <a:xfrm>
            <a:off x="-11777855" y="374135"/>
            <a:ext cx="61385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Google Gemini</a:t>
            </a:r>
            <a:endParaRPr lang="en-US" sz="4800">
              <a:latin typeface="Century Schoolboo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7DFDC-8EEF-0481-D547-4C496CC931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-10897933" y="2635276"/>
            <a:ext cx="8337265" cy="2485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3B72D-05BE-11BF-6B7C-F725833B7552}"/>
              </a:ext>
            </a:extLst>
          </p:cNvPr>
          <p:cNvSpPr/>
          <p:nvPr/>
        </p:nvSpPr>
        <p:spPr>
          <a:xfrm>
            <a:off x="-10896113" y="2631076"/>
            <a:ext cx="8360665" cy="247637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315D7-EDB8-AAF6-9AF1-70CD66057059}"/>
              </a:ext>
            </a:extLst>
          </p:cNvPr>
          <p:cNvSpPr txBox="1"/>
          <p:nvPr/>
        </p:nvSpPr>
        <p:spPr>
          <a:xfrm>
            <a:off x="-10800711" y="2826377"/>
            <a:ext cx="82437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Optimizing the CNN by providing recommendations for performance improvement.</a:t>
            </a:r>
            <a:endParaRPr lang="en-US"/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Suggesting helpful YouTube videos based on project needs, significantly aiding in CNN optimization.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2E556-85F5-C8EF-44BB-4423548E7C23}"/>
              </a:ext>
            </a:extLst>
          </p:cNvPr>
          <p:cNvSpPr/>
          <p:nvPr/>
        </p:nvSpPr>
        <p:spPr>
          <a:xfrm>
            <a:off x="-36635" y="-73269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2284C-6289-8388-B1B9-398BBD64D160}"/>
              </a:ext>
            </a:extLst>
          </p:cNvPr>
          <p:cNvSpPr/>
          <p:nvPr/>
        </p:nvSpPr>
        <p:spPr>
          <a:xfrm>
            <a:off x="1048638" y="-67497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1738AA-79CE-09D2-A940-AE33C16CC7B5}"/>
              </a:ext>
            </a:extLst>
          </p:cNvPr>
          <p:cNvSpPr txBox="1"/>
          <p:nvPr/>
        </p:nvSpPr>
        <p:spPr>
          <a:xfrm>
            <a:off x="1387377" y="-62316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Application of AI Tools</a:t>
            </a:r>
            <a:endParaRPr lang="en-US" sz="4400">
              <a:solidFill>
                <a:srgbClr val="D0A3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1E5796-77F7-9A24-86DC-AC303ED45D7E}"/>
              </a:ext>
            </a:extLst>
          </p:cNvPr>
          <p:cNvSpPr txBox="1"/>
          <p:nvPr/>
        </p:nvSpPr>
        <p:spPr>
          <a:xfrm>
            <a:off x="1778888" y="790419"/>
            <a:ext cx="967775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Ideas generated during the initial phases.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Development and Debugging: Both ChatGPT and Amazon Q were consulted throughout the development phase.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Clarification on setting up and training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Integrated the Gemini API for chatbot features.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Design: Assisted in creating a functional and user-friendly interface.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CNN Optimization: Google Gemini provided valuable resources for optimizing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188F-90D0-327F-8B94-47DC5DF41693}"/>
              </a:ext>
            </a:extLst>
          </p:cNvPr>
          <p:cNvSpPr txBox="1"/>
          <p:nvPr/>
        </p:nvSpPr>
        <p:spPr>
          <a:xfrm>
            <a:off x="2113706" y="8999238"/>
            <a:ext cx="9008119" cy="607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Creative insights for model design.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Debugging: Identification of bugs and proposed fixes.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Documentation Assistance: Simplifying complex documentation for libraries.</a:t>
            </a:r>
            <a:endParaRPr lang="en-US" sz="2400"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Configuration of CNN parameters.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Finding methods for integrating the Gemini API.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Styling: Suggestions and CSS syntax for UI design.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Optimization: Google Gemini provided targeted resources for enhancement.</a:t>
            </a:r>
            <a:endParaRPr lang="en-US" sz="2400">
              <a:latin typeface="Century Schoolbook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346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42E556-85F5-C8EF-44BB-4423548E7C23}"/>
              </a:ext>
            </a:extLst>
          </p:cNvPr>
          <p:cNvSpPr/>
          <p:nvPr/>
        </p:nvSpPr>
        <p:spPr>
          <a:xfrm>
            <a:off x="-36635" y="-73269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2284C-6289-8388-B1B9-398BBD64D160}"/>
              </a:ext>
            </a:extLst>
          </p:cNvPr>
          <p:cNvSpPr/>
          <p:nvPr/>
        </p:nvSpPr>
        <p:spPr>
          <a:xfrm>
            <a:off x="1048638" y="-67497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1738AA-79CE-09D2-A940-AE33C16CC7B5}"/>
              </a:ext>
            </a:extLst>
          </p:cNvPr>
          <p:cNvSpPr txBox="1"/>
          <p:nvPr/>
        </p:nvSpPr>
        <p:spPr>
          <a:xfrm>
            <a:off x="1289241" y="-73861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Application of AI Tools</a:t>
            </a:r>
            <a:endParaRPr lang="en-US" sz="4400">
              <a:solidFill>
                <a:srgbClr val="D0A33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1E5796-77F7-9A24-86DC-AC303ED45D7E}"/>
              </a:ext>
            </a:extLst>
          </p:cNvPr>
          <p:cNvSpPr txBox="1"/>
          <p:nvPr/>
        </p:nvSpPr>
        <p:spPr>
          <a:xfrm>
            <a:off x="-14135190" y="928964"/>
            <a:ext cx="967775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Ideas generated during the initial phases.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Development and Debugging: Both ChatGPT and Amazon Q were consulted throughout the development phase.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Clarification on setting up and training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Integrated the Gemini API for chatbot features.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Design: Assisted in creating a functional and user-friendly interface.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CNN Optimization: Google Gemini provided valuable resources for optimizing the CNN.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58540-EFF5-26E2-2363-B2E7F6564353}"/>
              </a:ext>
            </a:extLst>
          </p:cNvPr>
          <p:cNvSpPr txBox="1"/>
          <p:nvPr/>
        </p:nvSpPr>
        <p:spPr>
          <a:xfrm>
            <a:off x="2113706" y="1159874"/>
            <a:ext cx="9008119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Creative insights for model design.</a:t>
            </a: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Debugging: Identification of bugs and proposed fixes.</a:t>
            </a: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Documentation Assistance: Simplifying complex documentation for libraries.</a:t>
            </a:r>
            <a:endParaRPr lang="en-US" sz="2200"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Configuration of CNN parameters.</a:t>
            </a: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Finding methods for integrating the Gemini API.</a:t>
            </a:r>
            <a:endParaRPr lang="en-US" sz="22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Styling: Suggestions and CSS syntax for UI design.</a:t>
            </a:r>
          </a:p>
          <a:p>
            <a:pPr marL="283210" indent="-283210">
              <a:buFont typeface="Arial"/>
              <a:buChar char="•"/>
            </a:pPr>
            <a:endParaRPr lang="en-US" sz="22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2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Optimization: Google Gemini provided targeted resources for enhancement.</a:t>
            </a:r>
            <a:endParaRPr lang="en-US" sz="2200">
              <a:latin typeface="Century Schoolbook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D9910-8BE1-446D-659B-A20203E25145}"/>
              </a:ext>
            </a:extLst>
          </p:cNvPr>
          <p:cNvSpPr txBox="1"/>
          <p:nvPr/>
        </p:nvSpPr>
        <p:spPr>
          <a:xfrm>
            <a:off x="1562868" y="-6098280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Total Use of AI Tools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C8B19-2535-E0EF-10E4-49D3936C8A7A}"/>
              </a:ext>
            </a:extLst>
          </p:cNvPr>
          <p:cNvSpPr txBox="1"/>
          <p:nvPr/>
        </p:nvSpPr>
        <p:spPr>
          <a:xfrm>
            <a:off x="4304456" y="-5008953"/>
            <a:ext cx="48724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D0A333"/>
                </a:solidFill>
                <a:latin typeface="Century Schoolbook"/>
              </a:rPr>
              <a:t>Brainstorming: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70%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10%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Development: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Documentation: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6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42E556-85F5-C8EF-44BB-4423548E7C23}"/>
              </a:ext>
            </a:extLst>
          </p:cNvPr>
          <p:cNvSpPr/>
          <p:nvPr/>
        </p:nvSpPr>
        <p:spPr>
          <a:xfrm>
            <a:off x="-36635" y="-73269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2284C-6289-8388-B1B9-398BBD64D160}"/>
              </a:ext>
            </a:extLst>
          </p:cNvPr>
          <p:cNvSpPr/>
          <p:nvPr/>
        </p:nvSpPr>
        <p:spPr>
          <a:xfrm>
            <a:off x="1048638" y="-67497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1738AA-79CE-09D2-A940-AE33C16CC7B5}"/>
              </a:ext>
            </a:extLst>
          </p:cNvPr>
          <p:cNvSpPr txBox="1"/>
          <p:nvPr/>
        </p:nvSpPr>
        <p:spPr>
          <a:xfrm>
            <a:off x="1289241" y="-73861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Total Use of AI Tools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58540-EFF5-26E2-2363-B2E7F6564353}"/>
              </a:ext>
            </a:extLst>
          </p:cNvPr>
          <p:cNvSpPr txBox="1"/>
          <p:nvPr/>
        </p:nvSpPr>
        <p:spPr>
          <a:xfrm>
            <a:off x="-10234158" y="721146"/>
            <a:ext cx="9008119" cy="607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Brainstorming: Creative insights for model design.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Debugging: Identification of bugs and proposed fixes.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Documentation Assistance: Simplifying complex documentation for libraries.</a:t>
            </a:r>
            <a:endParaRPr lang="en-US" sz="2400">
              <a:latin typeface="Century Schoolbook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Model Training: Configuration of CNN parameters.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API Integration: Finding methods for integrating the Gemini API.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Web Styling: Suggestions and CSS syntax for UI design.</a:t>
            </a:r>
            <a:endParaRPr lang="en-US" sz="2400"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3210" indent="-28321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Optimization: Google Gemini provided targeted resources for enhancement.</a:t>
            </a:r>
            <a:endParaRPr lang="en-US" sz="2400">
              <a:latin typeface="Century Schoolbook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D3F79-D3D4-5FCF-F151-150ED586B0F4}"/>
              </a:ext>
            </a:extLst>
          </p:cNvPr>
          <p:cNvSpPr txBox="1"/>
          <p:nvPr/>
        </p:nvSpPr>
        <p:spPr>
          <a:xfrm>
            <a:off x="4183229" y="1167866"/>
            <a:ext cx="48724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D0A333"/>
                </a:solidFill>
                <a:latin typeface="Century Schoolbook"/>
              </a:rPr>
              <a:t>Brainstorming: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70%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10%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Development: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Documentation: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3F594-B787-D350-30A5-2B7EB3A9D33B}"/>
              </a:ext>
            </a:extLst>
          </p:cNvPr>
          <p:cNvSpPr txBox="1"/>
          <p:nvPr/>
        </p:nvSpPr>
        <p:spPr>
          <a:xfrm>
            <a:off x="-15232304" y="1184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Application of AI Tools</a:t>
            </a:r>
            <a:endParaRPr lang="en-US" sz="4400">
              <a:solidFill>
                <a:srgbClr val="D0A33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7428C-FF45-225E-F427-0ED20C99AC71}"/>
              </a:ext>
            </a:extLst>
          </p:cNvPr>
          <p:cNvSpPr txBox="1"/>
          <p:nvPr/>
        </p:nvSpPr>
        <p:spPr>
          <a:xfrm>
            <a:off x="1295013" y="7118958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Summary of Tool Usage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0F299-6B82-F35D-EE20-BD9A8A480E9B}"/>
              </a:ext>
            </a:extLst>
          </p:cNvPr>
          <p:cNvSpPr txBox="1"/>
          <p:nvPr/>
        </p:nvSpPr>
        <p:spPr>
          <a:xfrm>
            <a:off x="1822183" y="8717484"/>
            <a:ext cx="991576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ChatGPT was predominantly used during the brainstorming phase for generating ideas and structuring the project, accounting for 70% of usage in that phase. It also played a significant role in documentation, where it helped simplify complex concepts.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 was the most utilized tool during the development phase, with 50% usage, providing crucial debugging support and insights into model training.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Google Gemini was less frequently used overall, primarily contributing to optimization recommendations and targeted resources during model training.</a:t>
            </a:r>
            <a:endParaRPr lang="en-US" sz="2400">
              <a:solidFill>
                <a:srgbClr val="D0A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4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42E556-85F5-C8EF-44BB-4423548E7C23}"/>
              </a:ext>
            </a:extLst>
          </p:cNvPr>
          <p:cNvSpPr/>
          <p:nvPr/>
        </p:nvSpPr>
        <p:spPr>
          <a:xfrm>
            <a:off x="-36635" y="-73269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2284C-6289-8388-B1B9-398BBD64D160}"/>
              </a:ext>
            </a:extLst>
          </p:cNvPr>
          <p:cNvSpPr/>
          <p:nvPr/>
        </p:nvSpPr>
        <p:spPr>
          <a:xfrm>
            <a:off x="1048638" y="-67497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1738AA-79CE-09D2-A940-AE33C16CC7B5}"/>
              </a:ext>
            </a:extLst>
          </p:cNvPr>
          <p:cNvSpPr txBox="1"/>
          <p:nvPr/>
        </p:nvSpPr>
        <p:spPr>
          <a:xfrm>
            <a:off x="1133377" y="-991725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Total Use of AI Tools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D3F79-D3D4-5FCF-F151-150ED586B0F4}"/>
              </a:ext>
            </a:extLst>
          </p:cNvPr>
          <p:cNvSpPr txBox="1"/>
          <p:nvPr/>
        </p:nvSpPr>
        <p:spPr>
          <a:xfrm>
            <a:off x="-5330226" y="1104366"/>
            <a:ext cx="487240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D0A333"/>
                </a:solidFill>
                <a:latin typeface="Century Schoolbook"/>
              </a:rPr>
              <a:t>Brainstorming: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70%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10%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Development: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0F6FC"/>
              </a:solidFill>
              <a:latin typeface="Century Schoolbook"/>
            </a:endParaRPr>
          </a:p>
          <a:p>
            <a:r>
              <a:rPr lang="en-US" sz="2400">
                <a:solidFill>
                  <a:srgbClr val="D0A333"/>
                </a:solidFill>
                <a:latin typeface="Century Schoolbook"/>
              </a:rPr>
              <a:t>Documentation: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ChatGPT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20%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Amazon </a:t>
            </a:r>
            <a:r>
              <a:rPr lang="en-US" b="1" err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CodeWhisperer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30%</a:t>
            </a:r>
            <a:endParaRPr lang="en-US"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Google Gemini</a:t>
            </a:r>
            <a:r>
              <a:rPr lang="en-US">
                <a:solidFill>
                  <a:srgbClr val="F0F6FC"/>
                </a:solidFill>
                <a:latin typeface="Century Schoolbook"/>
                <a:ea typeface="+mn-lt"/>
                <a:cs typeface="+mn-lt"/>
              </a:rPr>
              <a:t>: 50%</a:t>
            </a:r>
            <a:endParaRPr lang="en-US">
              <a:latin typeface="Century Schoolbook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C0A1-EBB0-3F5B-7E02-5BEC196C70CC}"/>
              </a:ext>
            </a:extLst>
          </p:cNvPr>
          <p:cNvSpPr txBox="1"/>
          <p:nvPr/>
        </p:nvSpPr>
        <p:spPr>
          <a:xfrm>
            <a:off x="1133377" y="1185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Summary of Tool Usage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94605-14A2-2280-0F45-40EE53E935B4}"/>
              </a:ext>
            </a:extLst>
          </p:cNvPr>
          <p:cNvSpPr txBox="1"/>
          <p:nvPr/>
        </p:nvSpPr>
        <p:spPr>
          <a:xfrm>
            <a:off x="1660547" y="1599711"/>
            <a:ext cx="991576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ChatGPT was predominantly used during the brainstorming phase for generating ideas and structuring the project, accounting for 70% of usage in that phase. It also played a significant role in documentation, where it helped simplify complex concepts.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 was the most utilized tool during the development phase, with 50% usage, providing crucial debugging support and insights into model training.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Google Gemini was less frequently used overall, primarily contributing to optimization recommendations and targeted resources during model training.</a:t>
            </a:r>
            <a:endParaRPr lang="en-US" sz="2400">
              <a:solidFill>
                <a:srgbClr val="D0A33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DB49C-EDA5-05E5-C2BA-DB9F0726CFEB}"/>
              </a:ext>
            </a:extLst>
          </p:cNvPr>
          <p:cNvSpPr txBox="1"/>
          <p:nvPr/>
        </p:nvSpPr>
        <p:spPr>
          <a:xfrm>
            <a:off x="1640174" y="12485985"/>
            <a:ext cx="92383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err="1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NatureNurture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50649-2664-7038-88C5-621AC6F8613E}"/>
              </a:ext>
            </a:extLst>
          </p:cNvPr>
          <p:cNvSpPr txBox="1"/>
          <p:nvPr/>
        </p:nvSpPr>
        <p:spPr>
          <a:xfrm>
            <a:off x="1337191" y="13952557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</p:spTree>
    <p:extLst>
      <p:ext uri="{BB962C8B-B14F-4D97-AF65-F5344CB8AC3E}">
        <p14:creationId xmlns:p14="http://schemas.microsoft.com/office/powerpoint/2010/main" val="79635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42E556-85F5-C8EF-44BB-4423548E7C23}"/>
              </a:ext>
            </a:extLst>
          </p:cNvPr>
          <p:cNvSpPr/>
          <p:nvPr/>
        </p:nvSpPr>
        <p:spPr>
          <a:xfrm>
            <a:off x="-24022317" y="19094"/>
            <a:ext cx="12211538" cy="6911730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12284C-6289-8388-B1B9-398BBD64D160}"/>
              </a:ext>
            </a:extLst>
          </p:cNvPr>
          <p:cNvSpPr/>
          <p:nvPr/>
        </p:nvSpPr>
        <p:spPr>
          <a:xfrm>
            <a:off x="-12771271" y="13321"/>
            <a:ext cx="11143584" cy="69175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C0A1-EBB0-3F5B-7E02-5BEC196C70CC}"/>
              </a:ext>
            </a:extLst>
          </p:cNvPr>
          <p:cNvSpPr txBox="1"/>
          <p:nvPr/>
        </p:nvSpPr>
        <p:spPr>
          <a:xfrm>
            <a:off x="-12686532" y="82003"/>
            <a:ext cx="711703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ea typeface="+mn-lt"/>
                <a:cs typeface="+mn-lt"/>
              </a:rPr>
              <a:t>Summary of Tool Usage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94605-14A2-2280-0F45-40EE53E935B4}"/>
              </a:ext>
            </a:extLst>
          </p:cNvPr>
          <p:cNvSpPr txBox="1"/>
          <p:nvPr/>
        </p:nvSpPr>
        <p:spPr>
          <a:xfrm>
            <a:off x="-12159362" y="1680529"/>
            <a:ext cx="991576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ChatGPT was predominantly used during the brainstorming phase for generating ideas and structuring the project, accounting for 70% of usage in that phase. It also played a significant role in documentation, where it helped simplify complex concepts.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Amazon </a:t>
            </a:r>
            <a:r>
              <a:rPr lang="en-US" sz="2400" err="1">
                <a:solidFill>
                  <a:srgbClr val="D0A333"/>
                </a:solidFill>
                <a:ea typeface="+mn-lt"/>
                <a:cs typeface="+mn-lt"/>
              </a:rPr>
              <a:t>CodeWhisperer</a:t>
            </a: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 was the most utilized tool during the development phase, with 50% usage, providing crucial debugging support and insights into model training.</a:t>
            </a:r>
            <a:endParaRPr lang="en-US" sz="2400">
              <a:solidFill>
                <a:srgbClr val="D0A333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Google Gemini was less frequently used overall, primarily contributing to optimization recommendations and targeted resources during model training.</a:t>
            </a:r>
            <a:endParaRPr lang="en-US" sz="2400">
              <a:solidFill>
                <a:srgbClr val="D0A33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95614-2D63-9A9A-1C30-90039CCFDC83}"/>
              </a:ext>
            </a:extLst>
          </p:cNvPr>
          <p:cNvSpPr txBox="1"/>
          <p:nvPr/>
        </p:nvSpPr>
        <p:spPr>
          <a:xfrm>
            <a:off x="1461219" y="1315758"/>
            <a:ext cx="92383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err="1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NatureNurture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78513-12D5-9906-956A-A6D9639C3232}"/>
              </a:ext>
            </a:extLst>
          </p:cNvPr>
          <p:cNvSpPr txBox="1"/>
          <p:nvPr/>
        </p:nvSpPr>
        <p:spPr>
          <a:xfrm>
            <a:off x="1158236" y="2782330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E8CC6-8B41-F59E-724A-D97137053F23}"/>
              </a:ext>
            </a:extLst>
          </p:cNvPr>
          <p:cNvSpPr txBox="1"/>
          <p:nvPr/>
        </p:nvSpPr>
        <p:spPr>
          <a:xfrm>
            <a:off x="1474064" y="3849985"/>
            <a:ext cx="92383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50969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115C6A-C731-3572-4DAF-5BF3FDF9AECB}"/>
              </a:ext>
            </a:extLst>
          </p:cNvPr>
          <p:cNvSpPr txBox="1"/>
          <p:nvPr/>
        </p:nvSpPr>
        <p:spPr>
          <a:xfrm>
            <a:off x="1430117" y="-4982405"/>
            <a:ext cx="92383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err="1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NatureNurture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D73E7A-F8D4-BF16-F281-0D86CE7968DB}"/>
              </a:ext>
            </a:extLst>
          </p:cNvPr>
          <p:cNvSpPr txBox="1"/>
          <p:nvPr/>
        </p:nvSpPr>
        <p:spPr>
          <a:xfrm>
            <a:off x="1166012" y="-2567221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94497F-EDBB-AFB4-D000-F9E240EFED77}"/>
              </a:ext>
            </a:extLst>
          </p:cNvPr>
          <p:cNvSpPr txBox="1"/>
          <p:nvPr/>
        </p:nvSpPr>
        <p:spPr>
          <a:xfrm>
            <a:off x="7561942" y="21154848"/>
            <a:ext cx="36051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Farmers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Gardeners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Horticulturists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Landscapers</a:t>
            </a:r>
          </a:p>
        </p:txBody>
      </p:sp>
      <p:pic>
        <p:nvPicPr>
          <p:cNvPr id="26" name="Picture 25" descr="FAO Statistics on X: &quot;Between 20 and 40% of global crop yields are reduced  each year due to damage by plant pests and diseases #COAG25  https://t.co/cKtlK1ie3d https://t.co/ALWsKWy16s&quot; / X">
            <a:extLst>
              <a:ext uri="{FF2B5EF4-FFF2-40B4-BE49-F238E27FC236}">
                <a16:creationId xmlns:a16="http://schemas.microsoft.com/office/drawing/2014/main" id="{52E8C65F-9CF4-B458-27C6-974403329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550" y="1730300"/>
            <a:ext cx="6198294" cy="41907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D4D2C4-B575-E4B7-D2D1-889791673585}"/>
              </a:ext>
            </a:extLst>
          </p:cNvPr>
          <p:cNvSpPr/>
          <p:nvPr/>
        </p:nvSpPr>
        <p:spPr>
          <a:xfrm>
            <a:off x="2753460" y="1731858"/>
            <a:ext cx="6164859" cy="41849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BD125-77C5-84AD-9CF7-862C82F6C131}"/>
              </a:ext>
            </a:extLst>
          </p:cNvPr>
          <p:cNvSpPr txBox="1"/>
          <p:nvPr/>
        </p:nvSpPr>
        <p:spPr>
          <a:xfrm>
            <a:off x="3988974" y="653441"/>
            <a:ext cx="420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Century Schoolbook"/>
              </a:rPr>
              <a:t>The Problem</a:t>
            </a:r>
            <a:endParaRPr lang="en-US" sz="4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13BF7-1016-4DBA-BAC1-6E161B7B52C6}"/>
              </a:ext>
            </a:extLst>
          </p:cNvPr>
          <p:cNvSpPr txBox="1"/>
          <p:nvPr/>
        </p:nvSpPr>
        <p:spPr>
          <a:xfrm>
            <a:off x="3111877" y="6036010"/>
            <a:ext cx="598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Source: Food and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Agriculture Organization https://x.com/FAOstatistics/status/780420534786031617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D58B45-EFA6-1356-0F9B-978CF181450E}"/>
              </a:ext>
            </a:extLst>
          </p:cNvPr>
          <p:cNvSpPr txBox="1"/>
          <p:nvPr/>
        </p:nvSpPr>
        <p:spPr>
          <a:xfrm>
            <a:off x="1255094" y="9899331"/>
            <a:ext cx="63753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Impact on Agriculture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89A579-5BDD-E9D4-5A37-2840A33AF8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1768163" y="11205258"/>
            <a:ext cx="8337265" cy="46728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B3C346D-FEE3-C84E-9A9B-226C3EC2CBFD}"/>
              </a:ext>
            </a:extLst>
          </p:cNvPr>
          <p:cNvSpPr txBox="1"/>
          <p:nvPr/>
        </p:nvSpPr>
        <p:spPr>
          <a:xfrm>
            <a:off x="1862303" y="11843668"/>
            <a:ext cx="824377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Reduced harvests can lead to malnutrition and even famine, especially in under-resourced regions.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Crop losses can devastate farmer income and threaten their ability to support themselves and their families.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Diseases can drive up food prices due to decreased supply.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28580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8FD8146-7778-69A6-B3C1-CD0B5759B4FF}"/>
              </a:ext>
            </a:extLst>
          </p:cNvPr>
          <p:cNvSpPr txBox="1"/>
          <p:nvPr/>
        </p:nvSpPr>
        <p:spPr>
          <a:xfrm>
            <a:off x="1153494" y="222508"/>
            <a:ext cx="63753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Impact on Agriculture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F10AC9A-3B59-EB78-4878-1C324014B0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1666563" y="1528435"/>
            <a:ext cx="8337265" cy="467287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3761546-EB51-B1B8-1768-1F2E24805BD4}"/>
              </a:ext>
            </a:extLst>
          </p:cNvPr>
          <p:cNvSpPr/>
          <p:nvPr/>
        </p:nvSpPr>
        <p:spPr>
          <a:xfrm>
            <a:off x="1668383" y="1524235"/>
            <a:ext cx="8360665" cy="46642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60377D-BF32-8FB8-F417-67E800396E60}"/>
              </a:ext>
            </a:extLst>
          </p:cNvPr>
          <p:cNvSpPr txBox="1"/>
          <p:nvPr/>
        </p:nvSpPr>
        <p:spPr>
          <a:xfrm>
            <a:off x="1760703" y="2166845"/>
            <a:ext cx="824377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Reduced harvests can lead to malnutrition and even famine, especially in under-resourced regions.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Crop losses can devastate farmer income and threaten their ability to support themselves and their families.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Diseases can drive up food prices due to decreased supply.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pic>
        <p:nvPicPr>
          <p:cNvPr id="24" name="Picture 23" descr="FAO Statistics on X: &quot;Between 20 and 40% of global crop yields are reduced  each year due to damage by plant pests and diseases #COAG25  https://t.co/cKtlK1ie3d https://t.co/ALWsKWy16s&quot; / X">
            <a:extLst>
              <a:ext uri="{FF2B5EF4-FFF2-40B4-BE49-F238E27FC236}">
                <a16:creationId xmlns:a16="http://schemas.microsoft.com/office/drawing/2014/main" id="{197B0B85-6090-3835-0AF4-3FB946C1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900" y="-8061400"/>
            <a:ext cx="6198294" cy="41907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558695-B862-E90E-F6EC-F9B75CB69680}"/>
              </a:ext>
            </a:extLst>
          </p:cNvPr>
          <p:cNvSpPr txBox="1"/>
          <p:nvPr/>
        </p:nvSpPr>
        <p:spPr>
          <a:xfrm>
            <a:off x="3614324" y="-9144609"/>
            <a:ext cx="42055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Century Schoolbook"/>
              </a:rPr>
              <a:t>The Problem</a:t>
            </a:r>
            <a:endParaRPr lang="en-US" sz="4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698DF-ED3E-44FE-8339-E5F95299FA90}"/>
              </a:ext>
            </a:extLst>
          </p:cNvPr>
          <p:cNvSpPr txBox="1"/>
          <p:nvPr/>
        </p:nvSpPr>
        <p:spPr>
          <a:xfrm>
            <a:off x="2737227" y="-3755690"/>
            <a:ext cx="598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Source: Food and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Agriculture Organization https://x.com/FAOstatistics/status/780420534786031617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6D8F9-87C3-B152-4998-A81E425C8318}"/>
              </a:ext>
            </a:extLst>
          </p:cNvPr>
          <p:cNvSpPr txBox="1"/>
          <p:nvPr/>
        </p:nvSpPr>
        <p:spPr>
          <a:xfrm>
            <a:off x="3911394" y="9873402"/>
            <a:ext cx="36626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D0A333"/>
                </a:solidFill>
                <a:latin typeface="Century Schoolbook"/>
              </a:rPr>
              <a:t>Prevent the spread of destructive plant diseases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1AA2E5-A629-F6CB-5E9D-683CBB9E7BDE}"/>
              </a:ext>
            </a:extLst>
          </p:cNvPr>
          <p:cNvSpPr txBox="1"/>
          <p:nvPr/>
        </p:nvSpPr>
        <p:spPr>
          <a:xfrm>
            <a:off x="3447593" y="9142257"/>
            <a:ext cx="4626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Century Schoolbook"/>
              </a:rPr>
              <a:t>Problem Statement:</a:t>
            </a:r>
            <a:endParaRPr lang="en-US" sz="3600"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2312997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0B6CA30-A29F-16B4-5EF8-F02A6F54C8DE}"/>
              </a:ext>
            </a:extLst>
          </p:cNvPr>
          <p:cNvSpPr/>
          <p:nvPr/>
        </p:nvSpPr>
        <p:spPr>
          <a:xfrm>
            <a:off x="2926815" y="16800723"/>
            <a:ext cx="9478652" cy="6851072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E0C488-26D8-22EB-8DF4-520FD0FFB251}"/>
              </a:ext>
            </a:extLst>
          </p:cNvPr>
          <p:cNvSpPr/>
          <p:nvPr/>
        </p:nvSpPr>
        <p:spPr>
          <a:xfrm>
            <a:off x="-5772" y="10658819"/>
            <a:ext cx="6104082" cy="6851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5156F-2313-7ABA-E620-70B5F54B97C7}"/>
              </a:ext>
            </a:extLst>
          </p:cNvPr>
          <p:cNvSpPr txBox="1"/>
          <p:nvPr/>
        </p:nvSpPr>
        <p:spPr>
          <a:xfrm>
            <a:off x="1403145" y="13866594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Objectives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A0B90-AA41-39F6-238B-5F086789A68E}"/>
              </a:ext>
            </a:extLst>
          </p:cNvPr>
          <p:cNvSpPr txBox="1"/>
          <p:nvPr/>
        </p:nvSpPr>
        <p:spPr>
          <a:xfrm>
            <a:off x="1216741" y="15012944"/>
            <a:ext cx="37725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Diagnose diseases on a plant from a picture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Give users advice on how to treat the disease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Create an accessible and user friendly GUI</a:t>
            </a:r>
            <a:endParaRPr lang="en-US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0B6E71-35D0-0835-E699-0049CEC30E7A}"/>
              </a:ext>
            </a:extLst>
          </p:cNvPr>
          <p:cNvSpPr/>
          <p:nvPr/>
        </p:nvSpPr>
        <p:spPr>
          <a:xfrm>
            <a:off x="1948389" y="11276128"/>
            <a:ext cx="2196228" cy="21962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3C8E2F-C8CC-F86F-9E1C-778564D370B1}"/>
              </a:ext>
            </a:extLst>
          </p:cNvPr>
          <p:cNvSpPr/>
          <p:nvPr/>
        </p:nvSpPr>
        <p:spPr>
          <a:xfrm>
            <a:off x="8264725" y="17418031"/>
            <a:ext cx="2196228" cy="219622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Target Audience with solid fill">
            <a:extLst>
              <a:ext uri="{FF2B5EF4-FFF2-40B4-BE49-F238E27FC236}">
                <a16:creationId xmlns:a16="http://schemas.microsoft.com/office/drawing/2014/main" id="{2560BA5D-0884-16A4-7E35-4FDECCD64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8169" y="17642201"/>
            <a:ext cx="2012335" cy="1979561"/>
          </a:xfrm>
          <a:prstGeom prst="rect">
            <a:avLst/>
          </a:prstGeom>
        </p:spPr>
      </p:pic>
      <p:pic>
        <p:nvPicPr>
          <p:cNvPr id="39" name="Graphic 38" descr="Presentation with checklist with solid fill">
            <a:extLst>
              <a:ext uri="{FF2B5EF4-FFF2-40B4-BE49-F238E27FC236}">
                <a16:creationId xmlns:a16="http://schemas.microsoft.com/office/drawing/2014/main" id="{74CA5D6D-D4B8-FBFC-4BF9-AEBFEE51E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4550" y="11452289"/>
            <a:ext cx="1840272" cy="18484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BB93BA1-AB33-C46E-D80E-C4320A54D58D}"/>
              </a:ext>
            </a:extLst>
          </p:cNvPr>
          <p:cNvSpPr txBox="1"/>
          <p:nvPr/>
        </p:nvSpPr>
        <p:spPr>
          <a:xfrm>
            <a:off x="7719482" y="20008498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Audience</a:t>
            </a:r>
            <a:endParaRPr lang="en-US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CD0E9-F317-EFF6-E9A2-FEF64A03B92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1000"/>
          </a:blip>
          <a:stretch>
            <a:fillRect/>
          </a:stretch>
        </p:blipFill>
        <p:spPr>
          <a:xfrm>
            <a:off x="3252682" y="1986580"/>
            <a:ext cx="5332073" cy="2784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D444B-ED15-2304-C399-8A899CFA65FF}"/>
              </a:ext>
            </a:extLst>
          </p:cNvPr>
          <p:cNvSpPr txBox="1"/>
          <p:nvPr/>
        </p:nvSpPr>
        <p:spPr>
          <a:xfrm>
            <a:off x="4070144" y="2958252"/>
            <a:ext cx="36626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D0A333"/>
                </a:solidFill>
                <a:latin typeface="Century Schoolbook"/>
              </a:rPr>
              <a:t>Prevent the spread of destructive plant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63BB31-16C0-BE62-E440-0E528B0EAB27}"/>
              </a:ext>
            </a:extLst>
          </p:cNvPr>
          <p:cNvSpPr txBox="1"/>
          <p:nvPr/>
        </p:nvSpPr>
        <p:spPr>
          <a:xfrm>
            <a:off x="3606343" y="2227107"/>
            <a:ext cx="4626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Century Schoolbook"/>
              </a:rPr>
              <a:t>Problem Statement:</a:t>
            </a:r>
            <a:endParaRPr lang="en-US" sz="3600">
              <a:latin typeface="Century School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4D2C4-B575-E4B7-D2D1-889791673585}"/>
              </a:ext>
            </a:extLst>
          </p:cNvPr>
          <p:cNvSpPr/>
          <p:nvPr/>
        </p:nvSpPr>
        <p:spPr>
          <a:xfrm>
            <a:off x="3254501" y="1982379"/>
            <a:ext cx="5329790" cy="277576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3578D-A466-F9C2-24A7-02004ECC880A}"/>
              </a:ext>
            </a:extLst>
          </p:cNvPr>
          <p:cNvSpPr txBox="1"/>
          <p:nvPr/>
        </p:nvSpPr>
        <p:spPr>
          <a:xfrm>
            <a:off x="1058244" y="-10680442"/>
            <a:ext cx="637536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Impact on Agriculture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35431-B224-5BE9-4A18-6E7B53BF3CA8}"/>
              </a:ext>
            </a:extLst>
          </p:cNvPr>
          <p:cNvSpPr txBox="1"/>
          <p:nvPr/>
        </p:nvSpPr>
        <p:spPr>
          <a:xfrm>
            <a:off x="1665453" y="-8729755"/>
            <a:ext cx="824377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Reduced harvests can lead to malnutrition and even famine, especially in under-resourced regions.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Crop losses can devastate farmer income and threaten their ability to support themselves and their families.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ea typeface="+mn-lt"/>
                <a:cs typeface="+mn-lt"/>
              </a:rPr>
              <a:t>Diseases can drive up food prices due to decreased supply.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5969F8-6C52-4AAC-DAFE-2DD1A7C82E63}"/>
              </a:ext>
            </a:extLst>
          </p:cNvPr>
          <p:cNvSpPr txBox="1"/>
          <p:nvPr/>
        </p:nvSpPr>
        <p:spPr>
          <a:xfrm>
            <a:off x="7561157" y="21346725"/>
            <a:ext cx="4085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Underdeveloped communities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Farmers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Gardeners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Horticulturists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Landscapers</a:t>
            </a:r>
          </a:p>
        </p:txBody>
      </p:sp>
    </p:spTree>
    <p:extLst>
      <p:ext uri="{BB962C8B-B14F-4D97-AF65-F5344CB8AC3E}">
        <p14:creationId xmlns:p14="http://schemas.microsoft.com/office/powerpoint/2010/main" val="1503588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16624-D4ED-6CEA-AE87-AB404CB14133}"/>
              </a:ext>
            </a:extLst>
          </p:cNvPr>
          <p:cNvSpPr/>
          <p:nvPr/>
        </p:nvSpPr>
        <p:spPr>
          <a:xfrm>
            <a:off x="2715658" y="0"/>
            <a:ext cx="9478652" cy="6851072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A33E7-2E9B-F1B0-6CF7-237221CFB79D}"/>
              </a:ext>
            </a:extLst>
          </p:cNvPr>
          <p:cNvSpPr/>
          <p:nvPr/>
        </p:nvSpPr>
        <p:spPr>
          <a:xfrm>
            <a:off x="-5772" y="0"/>
            <a:ext cx="6104082" cy="6851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E643E-0F31-4D14-D95D-A4C888BC512D}"/>
              </a:ext>
            </a:extLst>
          </p:cNvPr>
          <p:cNvSpPr txBox="1"/>
          <p:nvPr/>
        </p:nvSpPr>
        <p:spPr>
          <a:xfrm>
            <a:off x="1403145" y="3207775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C9395-9436-AFEB-3CBA-ED6C1485910D}"/>
              </a:ext>
            </a:extLst>
          </p:cNvPr>
          <p:cNvSpPr txBox="1"/>
          <p:nvPr/>
        </p:nvSpPr>
        <p:spPr>
          <a:xfrm>
            <a:off x="1216741" y="4354125"/>
            <a:ext cx="37725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Diagnose diseases on a plant from a picture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Give users advice on how to treat the disease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Create an accessible and user friendly GUI</a:t>
            </a:r>
            <a:endParaRPr lang="en-US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B970E-2756-3CFB-1062-6D7062CD5D07}"/>
              </a:ext>
            </a:extLst>
          </p:cNvPr>
          <p:cNvSpPr/>
          <p:nvPr/>
        </p:nvSpPr>
        <p:spPr>
          <a:xfrm>
            <a:off x="1948389" y="617309"/>
            <a:ext cx="2196228" cy="21962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35B229-F386-6A17-24CB-61D2639D660C}"/>
              </a:ext>
            </a:extLst>
          </p:cNvPr>
          <p:cNvSpPr/>
          <p:nvPr/>
        </p:nvSpPr>
        <p:spPr>
          <a:xfrm>
            <a:off x="8044388" y="617308"/>
            <a:ext cx="2196228" cy="219622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Target Audience with solid fill">
            <a:extLst>
              <a:ext uri="{FF2B5EF4-FFF2-40B4-BE49-F238E27FC236}">
                <a16:creationId xmlns:a16="http://schemas.microsoft.com/office/drawing/2014/main" id="{BCB6DE76-46D1-F289-DE82-71F1A4EB4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832" y="841478"/>
            <a:ext cx="2012335" cy="1979561"/>
          </a:xfrm>
          <a:prstGeom prst="rect">
            <a:avLst/>
          </a:prstGeom>
        </p:spPr>
      </p:pic>
      <p:pic>
        <p:nvPicPr>
          <p:cNvPr id="17" name="Graphic 16" descr="Presentation with checklist with solid fill">
            <a:extLst>
              <a:ext uri="{FF2B5EF4-FFF2-40B4-BE49-F238E27FC236}">
                <a16:creationId xmlns:a16="http://schemas.microsoft.com/office/drawing/2014/main" id="{ECDB74C9-177F-5EEC-78E6-50A07E592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4550" y="793470"/>
            <a:ext cx="1840272" cy="18484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2362F0-122E-7990-814D-F67733B7FC78}"/>
              </a:ext>
            </a:extLst>
          </p:cNvPr>
          <p:cNvSpPr txBox="1"/>
          <p:nvPr/>
        </p:nvSpPr>
        <p:spPr>
          <a:xfrm>
            <a:off x="7499145" y="3207775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Audience</a:t>
            </a:r>
            <a:endParaRPr lang="en-US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C3C3C-52EF-D840-1180-CED2757C11CC}"/>
              </a:ext>
            </a:extLst>
          </p:cNvPr>
          <p:cNvSpPr txBox="1"/>
          <p:nvPr/>
        </p:nvSpPr>
        <p:spPr>
          <a:xfrm>
            <a:off x="7383357" y="4354125"/>
            <a:ext cx="4085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Underdeveloped communities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Farmers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Gardeners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Horticulturists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Landscapers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BD327B-495C-70BA-3A89-974ADDDED814}"/>
              </a:ext>
            </a:extLst>
          </p:cNvPr>
          <p:cNvSpPr txBox="1"/>
          <p:nvPr/>
        </p:nvSpPr>
        <p:spPr>
          <a:xfrm>
            <a:off x="1314245" y="13145525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Programing languages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54CB63-B89F-F977-0C99-B0891E7FB7F4}"/>
              </a:ext>
            </a:extLst>
          </p:cNvPr>
          <p:cNvSpPr txBox="1"/>
          <p:nvPr/>
        </p:nvSpPr>
        <p:spPr>
          <a:xfrm>
            <a:off x="7410245" y="13145525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Frameworks &amp; Libraries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362BEEE-3BC3-B230-4A87-C5A447AB40FF}"/>
              </a:ext>
            </a:extLst>
          </p:cNvPr>
          <p:cNvSpPr/>
          <p:nvPr/>
        </p:nvSpPr>
        <p:spPr>
          <a:xfrm>
            <a:off x="1954738" y="10516959"/>
            <a:ext cx="2196228" cy="2196228"/>
          </a:xfrm>
          <a:prstGeom prst="ellipse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54C0EED-EBA6-CA53-5C02-F9C93E2A7C81}"/>
              </a:ext>
            </a:extLst>
          </p:cNvPr>
          <p:cNvSpPr/>
          <p:nvPr/>
        </p:nvSpPr>
        <p:spPr>
          <a:xfrm>
            <a:off x="7955488" y="10516958"/>
            <a:ext cx="2196228" cy="21962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Graphic 91" descr="Books on shelf outline">
            <a:extLst>
              <a:ext uri="{FF2B5EF4-FFF2-40B4-BE49-F238E27FC236}">
                <a16:creationId xmlns:a16="http://schemas.microsoft.com/office/drawing/2014/main" id="{007ED789-A6A4-1F4B-69C7-E3EF15F761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0829" y="10697482"/>
            <a:ext cx="1941739" cy="1941739"/>
          </a:xfrm>
          <a:prstGeom prst="rect">
            <a:avLst/>
          </a:prstGeom>
        </p:spPr>
      </p:pic>
      <p:pic>
        <p:nvPicPr>
          <p:cNvPr id="94" name="Graphic 93" descr="Speech outline">
            <a:extLst>
              <a:ext uri="{FF2B5EF4-FFF2-40B4-BE49-F238E27FC236}">
                <a16:creationId xmlns:a16="http://schemas.microsoft.com/office/drawing/2014/main" id="{3A5B1678-9ABE-C01B-9F46-9422842429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0400" y="10711090"/>
            <a:ext cx="2173060" cy="2173060"/>
          </a:xfrm>
          <a:prstGeom prst="rect">
            <a:avLst/>
          </a:prstGeom>
        </p:spPr>
      </p:pic>
      <p:pic>
        <p:nvPicPr>
          <p:cNvPr id="96" name="Graphic 95" descr="Web design outline">
            <a:extLst>
              <a:ext uri="{FF2B5EF4-FFF2-40B4-BE49-F238E27FC236}">
                <a16:creationId xmlns:a16="http://schemas.microsoft.com/office/drawing/2014/main" id="{7E3DFC86-CBD4-AFF2-4C0F-414BBB4CDF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7881" y="11119758"/>
            <a:ext cx="1091292" cy="10776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C5B00D-CBF6-F24D-0D5A-22786C482F52}"/>
              </a:ext>
            </a:extLst>
          </p:cNvPr>
          <p:cNvSpPr txBox="1"/>
          <p:nvPr/>
        </p:nvSpPr>
        <p:spPr>
          <a:xfrm>
            <a:off x="7254274" y="13265244"/>
            <a:ext cx="36051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TensorFlow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Keras</a:t>
            </a:r>
            <a:endParaRPr lang="en-US" sz="24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OpenCV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Gemini API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Flask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Matplotlib/Seaborn</a:t>
            </a:r>
            <a:endParaRPr lang="en-US" sz="2400">
              <a:solidFill>
                <a:schemeClr val="bg1"/>
              </a:solidFill>
              <a:latin typeface="Century Schoolbook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FDB72F-A82A-35E8-BE33-B0548566F55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41000"/>
          </a:blip>
          <a:stretch>
            <a:fillRect/>
          </a:stretch>
        </p:blipFill>
        <p:spPr>
          <a:xfrm>
            <a:off x="3348627" y="-6978775"/>
            <a:ext cx="5332073" cy="2784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B5EA3F-4589-CE47-F4B2-986B1F01D24B}"/>
              </a:ext>
            </a:extLst>
          </p:cNvPr>
          <p:cNvSpPr txBox="1"/>
          <p:nvPr/>
        </p:nvSpPr>
        <p:spPr>
          <a:xfrm>
            <a:off x="4176528" y="-6007102"/>
            <a:ext cx="36626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D0A333"/>
                </a:solidFill>
                <a:latin typeface="Century Schoolbook"/>
              </a:rPr>
              <a:t>Prevent the spread of destructive plant diseases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036D53-C88C-38C0-CF15-F70A69851107}"/>
              </a:ext>
            </a:extLst>
          </p:cNvPr>
          <p:cNvSpPr txBox="1"/>
          <p:nvPr/>
        </p:nvSpPr>
        <p:spPr>
          <a:xfrm>
            <a:off x="3702289" y="-6738248"/>
            <a:ext cx="46261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Century Schoolbook"/>
              </a:rPr>
              <a:t>Problem Statement:</a:t>
            </a:r>
            <a:endParaRPr lang="en-US" sz="3600">
              <a:latin typeface="Century Schoolbook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5185DD-EB21-E366-4909-6A741128E288}"/>
              </a:ext>
            </a:extLst>
          </p:cNvPr>
          <p:cNvSpPr/>
          <p:nvPr/>
        </p:nvSpPr>
        <p:spPr>
          <a:xfrm>
            <a:off x="3350446" y="-6982976"/>
            <a:ext cx="5329790" cy="277576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72DA0-FECD-1EED-50A7-CFEE5B32461B}"/>
              </a:ext>
            </a:extLst>
          </p:cNvPr>
          <p:cNvSpPr txBox="1"/>
          <p:nvPr/>
        </p:nvSpPr>
        <p:spPr>
          <a:xfrm>
            <a:off x="981791" y="15485675"/>
            <a:ext cx="37725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Python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33962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16624-D4ED-6CEA-AE87-AB404CB14133}"/>
              </a:ext>
            </a:extLst>
          </p:cNvPr>
          <p:cNvSpPr/>
          <p:nvPr/>
        </p:nvSpPr>
        <p:spPr>
          <a:xfrm>
            <a:off x="2715658" y="0"/>
            <a:ext cx="9478652" cy="6851072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A33E7-2E9B-F1B0-6CF7-237221CFB79D}"/>
              </a:ext>
            </a:extLst>
          </p:cNvPr>
          <p:cNvSpPr/>
          <p:nvPr/>
        </p:nvSpPr>
        <p:spPr>
          <a:xfrm>
            <a:off x="-5772" y="0"/>
            <a:ext cx="6104082" cy="6851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E643E-0F31-4D14-D95D-A4C888BC512D}"/>
              </a:ext>
            </a:extLst>
          </p:cNvPr>
          <p:cNvSpPr txBox="1"/>
          <p:nvPr/>
        </p:nvSpPr>
        <p:spPr>
          <a:xfrm>
            <a:off x="1403145" y="3207775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Programing languages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C9395-9436-AFEB-3CBA-ED6C1485910D}"/>
              </a:ext>
            </a:extLst>
          </p:cNvPr>
          <p:cNvSpPr txBox="1"/>
          <p:nvPr/>
        </p:nvSpPr>
        <p:spPr>
          <a:xfrm>
            <a:off x="1216741" y="4354125"/>
            <a:ext cx="37725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Python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Javascript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FB970E-2756-3CFB-1062-6D7062CD5D07}"/>
              </a:ext>
            </a:extLst>
          </p:cNvPr>
          <p:cNvSpPr/>
          <p:nvPr/>
        </p:nvSpPr>
        <p:spPr>
          <a:xfrm>
            <a:off x="1948389" y="617309"/>
            <a:ext cx="2196228" cy="2196228"/>
          </a:xfrm>
          <a:prstGeom prst="ellipse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35B229-F386-6A17-24CB-61D2639D660C}"/>
              </a:ext>
            </a:extLst>
          </p:cNvPr>
          <p:cNvSpPr/>
          <p:nvPr/>
        </p:nvSpPr>
        <p:spPr>
          <a:xfrm>
            <a:off x="8044388" y="617308"/>
            <a:ext cx="2196228" cy="21962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2362F0-122E-7990-814D-F67733B7FC78}"/>
              </a:ext>
            </a:extLst>
          </p:cNvPr>
          <p:cNvSpPr txBox="1"/>
          <p:nvPr/>
        </p:nvSpPr>
        <p:spPr>
          <a:xfrm>
            <a:off x="7499145" y="3207775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Frameworks &amp; Libraries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C3C3C-52EF-D840-1180-CED2757C11CC}"/>
              </a:ext>
            </a:extLst>
          </p:cNvPr>
          <p:cNvSpPr txBox="1"/>
          <p:nvPr/>
        </p:nvSpPr>
        <p:spPr>
          <a:xfrm>
            <a:off x="7341604" y="4354125"/>
            <a:ext cx="36051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TensorFlow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Keras</a:t>
            </a:r>
            <a:endParaRPr lang="en-US" sz="24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OpenCV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Gemini API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Flask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Matplotlib/Seaborn</a:t>
            </a:r>
            <a:endParaRPr lang="en-US" sz="2400">
              <a:solidFill>
                <a:schemeClr val="bg1"/>
              </a:solidFill>
              <a:latin typeface="Century Schoolbook"/>
            </a:endParaRPr>
          </a:p>
        </p:txBody>
      </p:sp>
      <p:pic>
        <p:nvPicPr>
          <p:cNvPr id="15" name="Graphic 14" descr="Books on shelf outline">
            <a:extLst>
              <a:ext uri="{FF2B5EF4-FFF2-40B4-BE49-F238E27FC236}">
                <a16:creationId xmlns:a16="http://schemas.microsoft.com/office/drawing/2014/main" id="{5E540B72-A8E5-5595-FAA9-BFB8E555F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9729" y="747032"/>
            <a:ext cx="1941739" cy="1941739"/>
          </a:xfrm>
          <a:prstGeom prst="rect">
            <a:avLst/>
          </a:prstGeom>
        </p:spPr>
      </p:pic>
      <p:pic>
        <p:nvPicPr>
          <p:cNvPr id="22" name="Graphic 21" descr="Speech outline">
            <a:extLst>
              <a:ext uri="{FF2B5EF4-FFF2-40B4-BE49-F238E27FC236}">
                <a16:creationId xmlns:a16="http://schemas.microsoft.com/office/drawing/2014/main" id="{9BB0D7C8-064F-52A0-6BCC-E1B3A1D08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9300" y="760640"/>
            <a:ext cx="2173060" cy="2173060"/>
          </a:xfrm>
          <a:prstGeom prst="rect">
            <a:avLst/>
          </a:prstGeom>
        </p:spPr>
      </p:pic>
      <p:pic>
        <p:nvPicPr>
          <p:cNvPr id="20" name="Graphic 19" descr="Web design outline">
            <a:extLst>
              <a:ext uri="{FF2B5EF4-FFF2-40B4-BE49-F238E27FC236}">
                <a16:creationId xmlns:a16="http://schemas.microsoft.com/office/drawing/2014/main" id="{009EFC5B-7924-7CAC-DED1-2C4980F74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6781" y="1175658"/>
            <a:ext cx="1091292" cy="10776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9E1E54-8BF9-AC7A-D3CC-B25C897A8FBD}"/>
              </a:ext>
            </a:extLst>
          </p:cNvPr>
          <p:cNvSpPr txBox="1"/>
          <p:nvPr/>
        </p:nvSpPr>
        <p:spPr>
          <a:xfrm>
            <a:off x="1244395" y="-8577825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Objectives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D0E2C-1E2C-837F-AC7F-59B177B90608}"/>
              </a:ext>
            </a:extLst>
          </p:cNvPr>
          <p:cNvSpPr txBox="1"/>
          <p:nvPr/>
        </p:nvSpPr>
        <p:spPr>
          <a:xfrm>
            <a:off x="1057991" y="-7431475"/>
            <a:ext cx="37725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Diagnose diseases on a plant from a picture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Give users advice on how to treat the disease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Create an accessible and user friendly GUI</a:t>
            </a:r>
            <a:endParaRPr lang="en-US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203C67-4575-93E9-C9EA-F9DE345B57FD}"/>
              </a:ext>
            </a:extLst>
          </p:cNvPr>
          <p:cNvSpPr/>
          <p:nvPr/>
        </p:nvSpPr>
        <p:spPr>
          <a:xfrm>
            <a:off x="1942039" y="-11015891"/>
            <a:ext cx="2196228" cy="21962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157E1D-1BBF-CF6A-0C4E-B1F4CD2C70E5}"/>
              </a:ext>
            </a:extLst>
          </p:cNvPr>
          <p:cNvSpPr/>
          <p:nvPr/>
        </p:nvSpPr>
        <p:spPr>
          <a:xfrm>
            <a:off x="8038038" y="-11015892"/>
            <a:ext cx="2196228" cy="219622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Target Audience with solid fill">
            <a:extLst>
              <a:ext uri="{FF2B5EF4-FFF2-40B4-BE49-F238E27FC236}">
                <a16:creationId xmlns:a16="http://schemas.microsoft.com/office/drawing/2014/main" id="{A14CD31B-1AB1-567B-B2DF-6D70656AB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9082" y="-10944122"/>
            <a:ext cx="2012335" cy="1979561"/>
          </a:xfrm>
          <a:prstGeom prst="rect">
            <a:avLst/>
          </a:prstGeom>
        </p:spPr>
      </p:pic>
      <p:pic>
        <p:nvPicPr>
          <p:cNvPr id="46" name="Graphic 45" descr="Presentation with checklist with solid fill">
            <a:extLst>
              <a:ext uri="{FF2B5EF4-FFF2-40B4-BE49-F238E27FC236}">
                <a16:creationId xmlns:a16="http://schemas.microsoft.com/office/drawing/2014/main" id="{9930B54D-217F-54D5-F118-F73BED7EF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5800" y="-10992130"/>
            <a:ext cx="1840272" cy="184846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E1D115E-2B29-7503-F5C3-5A8CDC76B53A}"/>
              </a:ext>
            </a:extLst>
          </p:cNvPr>
          <p:cNvSpPr txBox="1"/>
          <p:nvPr/>
        </p:nvSpPr>
        <p:spPr>
          <a:xfrm>
            <a:off x="7340395" y="-8577825"/>
            <a:ext cx="32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Audience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7FDF6-895C-5520-BCA3-D3F13A41E2DE}"/>
              </a:ext>
            </a:extLst>
          </p:cNvPr>
          <p:cNvSpPr txBox="1"/>
          <p:nvPr/>
        </p:nvSpPr>
        <p:spPr>
          <a:xfrm>
            <a:off x="1149673" y="13518824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3C978-A7CE-CDAA-4E27-DA07A24D0BD5}"/>
              </a:ext>
            </a:extLst>
          </p:cNvPr>
          <p:cNvSpPr txBox="1"/>
          <p:nvPr/>
        </p:nvSpPr>
        <p:spPr>
          <a:xfrm>
            <a:off x="1101623" y="10194342"/>
            <a:ext cx="100003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App Demonstration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B331F-5D97-76F2-05A1-527DDE3D362E}"/>
              </a:ext>
            </a:extLst>
          </p:cNvPr>
          <p:cNvSpPr txBox="1"/>
          <p:nvPr/>
        </p:nvSpPr>
        <p:spPr>
          <a:xfrm>
            <a:off x="7097607" y="-7431475"/>
            <a:ext cx="40853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Underdeveloped communities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Farmers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Gardeners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Horticulturists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Landscapers</a:t>
            </a:r>
          </a:p>
        </p:txBody>
      </p:sp>
    </p:spTree>
    <p:extLst>
      <p:ext uri="{BB962C8B-B14F-4D97-AF65-F5344CB8AC3E}">
        <p14:creationId xmlns:p14="http://schemas.microsoft.com/office/powerpoint/2010/main" val="460419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51145" y="-1264226"/>
            <a:ext cx="16793583" cy="944418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2C31-A7ED-D580-35A2-72BB1123A8EB}"/>
              </a:ext>
            </a:extLst>
          </p:cNvPr>
          <p:cNvSpPr txBox="1"/>
          <p:nvPr/>
        </p:nvSpPr>
        <p:spPr>
          <a:xfrm>
            <a:off x="1144432" y="1315758"/>
            <a:ext cx="100003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App Demonstration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E9C72-BA73-C78D-30F3-66B1E8849D08}"/>
              </a:ext>
            </a:extLst>
          </p:cNvPr>
          <p:cNvSpPr txBox="1"/>
          <p:nvPr/>
        </p:nvSpPr>
        <p:spPr>
          <a:xfrm>
            <a:off x="1158236" y="2782330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29E27-6862-AF73-5FB1-960CF2BA94A0}"/>
              </a:ext>
            </a:extLst>
          </p:cNvPr>
          <p:cNvSpPr txBox="1"/>
          <p:nvPr/>
        </p:nvSpPr>
        <p:spPr>
          <a:xfrm>
            <a:off x="1202600" y="-8266549"/>
            <a:ext cx="3772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entury Schoolbook"/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9FB28DB-E333-0B37-E266-4F4CD8B51E51}"/>
              </a:ext>
            </a:extLst>
          </p:cNvPr>
          <p:cNvSpPr/>
          <p:nvPr/>
        </p:nvSpPr>
        <p:spPr>
          <a:xfrm>
            <a:off x="2356063" y="-13236539"/>
            <a:ext cx="9478652" cy="6851072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9942FAC-586A-D509-C258-FD476131CC2E}"/>
              </a:ext>
            </a:extLst>
          </p:cNvPr>
          <p:cNvSpPr/>
          <p:nvPr/>
        </p:nvSpPr>
        <p:spPr>
          <a:xfrm>
            <a:off x="-245502" y="-8630292"/>
            <a:ext cx="6104082" cy="6851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ECB357-E400-E827-B137-780E2757E113}"/>
              </a:ext>
            </a:extLst>
          </p:cNvPr>
          <p:cNvSpPr txBox="1"/>
          <p:nvPr/>
        </p:nvSpPr>
        <p:spPr>
          <a:xfrm>
            <a:off x="1163415" y="-5422517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Programing languages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2DB67A8-FADF-C02C-073C-98D7F388004D}"/>
              </a:ext>
            </a:extLst>
          </p:cNvPr>
          <p:cNvSpPr/>
          <p:nvPr/>
        </p:nvSpPr>
        <p:spPr>
          <a:xfrm>
            <a:off x="1708659" y="-8012983"/>
            <a:ext cx="2196228" cy="2196228"/>
          </a:xfrm>
          <a:prstGeom prst="ellipse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AA1448-5445-476B-2DF1-80348CEFBCCD}"/>
              </a:ext>
            </a:extLst>
          </p:cNvPr>
          <p:cNvSpPr/>
          <p:nvPr/>
        </p:nvSpPr>
        <p:spPr>
          <a:xfrm>
            <a:off x="7684793" y="-12610669"/>
            <a:ext cx="2196228" cy="21962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30E9A8-D104-5140-ADBA-D92BE5D49D74}"/>
              </a:ext>
            </a:extLst>
          </p:cNvPr>
          <p:cNvSpPr txBox="1"/>
          <p:nvPr/>
        </p:nvSpPr>
        <p:spPr>
          <a:xfrm>
            <a:off x="7139550" y="-10020202"/>
            <a:ext cx="32876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entury Schoolbook"/>
              </a:rPr>
              <a:t>Frameworks &amp; Libraries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3" name="Graphic 72" descr="Books on shelf outline">
            <a:extLst>
              <a:ext uri="{FF2B5EF4-FFF2-40B4-BE49-F238E27FC236}">
                <a16:creationId xmlns:a16="http://schemas.microsoft.com/office/drawing/2014/main" id="{95614510-D4E6-1525-4DE3-E45B84509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0134" y="-12480945"/>
            <a:ext cx="1941739" cy="1941739"/>
          </a:xfrm>
          <a:prstGeom prst="rect">
            <a:avLst/>
          </a:prstGeom>
        </p:spPr>
      </p:pic>
      <p:pic>
        <p:nvPicPr>
          <p:cNvPr id="75" name="Graphic 74" descr="Speech outline">
            <a:extLst>
              <a:ext uri="{FF2B5EF4-FFF2-40B4-BE49-F238E27FC236}">
                <a16:creationId xmlns:a16="http://schemas.microsoft.com/office/drawing/2014/main" id="{103F4AA6-B889-9CE1-20A6-BD2548EBA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9570" y="-7869652"/>
            <a:ext cx="2173060" cy="2173060"/>
          </a:xfrm>
          <a:prstGeom prst="rect">
            <a:avLst/>
          </a:prstGeom>
        </p:spPr>
      </p:pic>
      <p:pic>
        <p:nvPicPr>
          <p:cNvPr id="77" name="Graphic 76" descr="Web design outline">
            <a:extLst>
              <a:ext uri="{FF2B5EF4-FFF2-40B4-BE49-F238E27FC236}">
                <a16:creationId xmlns:a16="http://schemas.microsoft.com/office/drawing/2014/main" id="{DFB89FF7-B6B7-F588-11E1-532308F16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7051" y="-7454634"/>
            <a:ext cx="1091292" cy="107768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23542272-5BFF-5E8D-153E-645FC8522BA0}"/>
              </a:ext>
            </a:extLst>
          </p:cNvPr>
          <p:cNvSpPr txBox="1"/>
          <p:nvPr/>
        </p:nvSpPr>
        <p:spPr>
          <a:xfrm>
            <a:off x="6973446" y="-8933785"/>
            <a:ext cx="360516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TensorFlow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Keras</a:t>
            </a:r>
            <a:endParaRPr lang="en-US" sz="24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OpenCV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Gemini API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Flask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Matplotlib/Seaborn</a:t>
            </a:r>
            <a:endParaRPr lang="en-US" sz="240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E743C-34F1-719F-02BC-A42A0F6A5995}"/>
              </a:ext>
            </a:extLst>
          </p:cNvPr>
          <p:cNvSpPr txBox="1"/>
          <p:nvPr/>
        </p:nvSpPr>
        <p:spPr>
          <a:xfrm>
            <a:off x="918291" y="-4472375"/>
            <a:ext cx="37725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Python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Century Schoolbook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668514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51145" y="-1264226"/>
            <a:ext cx="16793583" cy="944418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0"/>
            <a:ext cx="1220026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2C31-A7ED-D580-35A2-72BB1123A8EB}"/>
              </a:ext>
            </a:extLst>
          </p:cNvPr>
          <p:cNvSpPr txBox="1"/>
          <p:nvPr/>
        </p:nvSpPr>
        <p:spPr>
          <a:xfrm>
            <a:off x="1144432" y="1315758"/>
            <a:ext cx="100003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App Demonstration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E9C72-BA73-C78D-30F3-66B1E8849D08}"/>
              </a:ext>
            </a:extLst>
          </p:cNvPr>
          <p:cNvSpPr txBox="1"/>
          <p:nvPr/>
        </p:nvSpPr>
        <p:spPr>
          <a:xfrm>
            <a:off x="1158236" y="2782330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4375AE-4340-A3B1-540C-5A3BAA2E0699}"/>
              </a:ext>
            </a:extLst>
          </p:cNvPr>
          <p:cNvSpPr/>
          <p:nvPr/>
        </p:nvSpPr>
        <p:spPr>
          <a:xfrm>
            <a:off x="8217131" y="13869674"/>
            <a:ext cx="4057879" cy="6919074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CEC28-AB53-99E7-4717-3A879A223B7F}"/>
              </a:ext>
            </a:extLst>
          </p:cNvPr>
          <p:cNvSpPr/>
          <p:nvPr/>
        </p:nvSpPr>
        <p:spPr>
          <a:xfrm>
            <a:off x="83012" y="8382181"/>
            <a:ext cx="4067059" cy="69098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360EFD8-59E0-8DA3-A78A-0E4E7BF9E966}"/>
              </a:ext>
            </a:extLst>
          </p:cNvPr>
          <p:cNvSpPr/>
          <p:nvPr/>
        </p:nvSpPr>
        <p:spPr>
          <a:xfrm>
            <a:off x="4158634" y="11712101"/>
            <a:ext cx="4067059" cy="69098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9E3990-9F57-4E42-FC8F-DDC32E6ECC57}"/>
              </a:ext>
            </a:extLst>
          </p:cNvPr>
          <p:cNvSpPr txBox="1"/>
          <p:nvPr/>
        </p:nvSpPr>
        <p:spPr>
          <a:xfrm>
            <a:off x="220723" y="8606766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D0A333"/>
                </a:solidFill>
                <a:latin typeface="Century Schoolbook"/>
              </a:rPr>
              <a:t>Solution Overview</a:t>
            </a:r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3587D-E0EE-4289-9CDF-06187CAB053F}"/>
              </a:ext>
            </a:extLst>
          </p:cNvPr>
          <p:cNvSpPr txBox="1"/>
          <p:nvPr/>
        </p:nvSpPr>
        <p:spPr>
          <a:xfrm>
            <a:off x="4296345" y="11973409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entury Schoolbook"/>
              </a:rPr>
              <a:t>Key Features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7CADBA-376A-5FA0-324F-93B3CAB77D0E}"/>
              </a:ext>
            </a:extLst>
          </p:cNvPr>
          <p:cNvSpPr txBox="1"/>
          <p:nvPr/>
        </p:nvSpPr>
        <p:spPr>
          <a:xfrm>
            <a:off x="8345662" y="14122419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accent1"/>
                </a:solidFill>
                <a:latin typeface="Century Schoolbook"/>
              </a:rPr>
              <a:t>Expected Impact</a:t>
            </a:r>
            <a:endParaRPr lang="en-US"/>
          </a:p>
        </p:txBody>
      </p:sp>
      <p:pic>
        <p:nvPicPr>
          <p:cNvPr id="96" name="Graphic 95" descr="Clipboard Checked with solid fill">
            <a:extLst>
              <a:ext uri="{FF2B5EF4-FFF2-40B4-BE49-F238E27FC236}">
                <a16:creationId xmlns:a16="http://schemas.microsoft.com/office/drawing/2014/main" id="{C9946175-12A2-24FF-5A43-189F005CB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044" y="9837125"/>
            <a:ext cx="1749845" cy="1676400"/>
          </a:xfrm>
          <a:prstGeom prst="rect">
            <a:avLst/>
          </a:prstGeom>
        </p:spPr>
      </p:pic>
      <p:pic>
        <p:nvPicPr>
          <p:cNvPr id="98" name="Graphic 97" descr="Research with solid fill">
            <a:extLst>
              <a:ext uri="{FF2B5EF4-FFF2-40B4-BE49-F238E27FC236}">
                <a16:creationId xmlns:a16="http://schemas.microsoft.com/office/drawing/2014/main" id="{9DA943EF-B48B-18E8-3CFC-DDA5A4315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208" y="13241110"/>
            <a:ext cx="1703942" cy="1676399"/>
          </a:xfrm>
          <a:prstGeom prst="rect">
            <a:avLst/>
          </a:prstGeom>
        </p:spPr>
      </p:pic>
      <p:pic>
        <p:nvPicPr>
          <p:cNvPr id="100" name="Graphic 99" descr="Bar graph with upward trend with solid fill">
            <a:extLst>
              <a:ext uri="{FF2B5EF4-FFF2-40B4-BE49-F238E27FC236}">
                <a16:creationId xmlns:a16="http://schemas.microsoft.com/office/drawing/2014/main" id="{4AD2BEB7-3C9D-C228-43F4-129C56E07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51791" y="15434787"/>
            <a:ext cx="1575412" cy="1648857"/>
          </a:xfrm>
          <a:prstGeom prst="rect">
            <a:avLst/>
          </a:prstGeom>
        </p:spPr>
      </p:pic>
      <p:sp>
        <p:nvSpPr>
          <p:cNvPr id="102" name="Star: 32 Points 101">
            <a:extLst>
              <a:ext uri="{FF2B5EF4-FFF2-40B4-BE49-F238E27FC236}">
                <a16:creationId xmlns:a16="http://schemas.microsoft.com/office/drawing/2014/main" id="{7BF35740-EC04-D85F-4969-F503F996CFF2}"/>
              </a:ext>
            </a:extLst>
          </p:cNvPr>
          <p:cNvSpPr/>
          <p:nvPr/>
        </p:nvSpPr>
        <p:spPr>
          <a:xfrm>
            <a:off x="853898" y="9424689"/>
            <a:ext cx="2578788" cy="2503886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tar: 32 Points 103">
            <a:extLst>
              <a:ext uri="{FF2B5EF4-FFF2-40B4-BE49-F238E27FC236}">
                <a16:creationId xmlns:a16="http://schemas.microsoft.com/office/drawing/2014/main" id="{8CDE4C76-97A1-94EF-9B08-1E2D82D26834}"/>
              </a:ext>
            </a:extLst>
          </p:cNvPr>
          <p:cNvSpPr/>
          <p:nvPr/>
        </p:nvSpPr>
        <p:spPr>
          <a:xfrm>
            <a:off x="4775200" y="12772351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tar: 32 Points 105">
            <a:extLst>
              <a:ext uri="{FF2B5EF4-FFF2-40B4-BE49-F238E27FC236}">
                <a16:creationId xmlns:a16="http://schemas.microsoft.com/office/drawing/2014/main" id="{52392B91-C78E-2F39-7518-C576CFC11290}"/>
              </a:ext>
            </a:extLst>
          </p:cNvPr>
          <p:cNvSpPr/>
          <p:nvPr/>
        </p:nvSpPr>
        <p:spPr>
          <a:xfrm>
            <a:off x="8833491" y="14938486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3F8F9-78A8-41A8-A24F-20ACAB1D28B2}"/>
              </a:ext>
            </a:extLst>
          </p:cNvPr>
          <p:cNvSpPr txBox="1"/>
          <p:nvPr/>
        </p:nvSpPr>
        <p:spPr>
          <a:xfrm>
            <a:off x="4168287" y="15764769"/>
            <a:ext cx="406119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Image classification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AI Chatbot for Plant Care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Educational Information</a:t>
            </a:r>
            <a:r>
              <a:rPr lang="en-US" sz="2200">
                <a:solidFill>
                  <a:schemeClr val="bg1"/>
                </a:solidFill>
                <a:latin typeface="Century Schoolbook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User-Friendly Interface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95133-5C6D-ECAD-5301-4F4ED978A3E8}"/>
              </a:ext>
            </a:extLst>
          </p:cNvPr>
          <p:cNvSpPr txBox="1"/>
          <p:nvPr/>
        </p:nvSpPr>
        <p:spPr>
          <a:xfrm>
            <a:off x="145543" y="12422491"/>
            <a:ext cx="399123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Assist gardeners and farmers in identifying plant diseases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Data base of 38 infections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C31E9A-E6D8-97D0-E65C-630D74B452F5}"/>
              </a:ext>
            </a:extLst>
          </p:cNvPr>
          <p:cNvSpPr txBox="1"/>
          <p:nvPr/>
        </p:nvSpPr>
        <p:spPr>
          <a:xfrm>
            <a:off x="8307114" y="17685647"/>
            <a:ext cx="386068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Early Detection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Increased Knowledge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Enhanced Food Security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 to Expert Knowledge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306900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eaf with holes in it&#10;&#10;Description automatically generated">
            <a:extLst>
              <a:ext uri="{FF2B5EF4-FFF2-40B4-BE49-F238E27FC236}">
                <a16:creationId xmlns:a16="http://schemas.microsoft.com/office/drawing/2014/main" id="{385EB05D-AC17-B3F4-A805-FEB4E820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" y="0"/>
            <a:ext cx="12198494" cy="6858000"/>
          </a:xfrm>
          <a:prstGeom prst="rect">
            <a:avLst/>
          </a:prstGeom>
        </p:spPr>
      </p:pic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D1326B8-435E-67F1-4752-21252FD6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641" y="-64034"/>
            <a:ext cx="122002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5E701-311C-1ABC-A6FB-3F37870104C1}"/>
              </a:ext>
            </a:extLst>
          </p:cNvPr>
          <p:cNvSpPr/>
          <p:nvPr/>
        </p:nvSpPr>
        <p:spPr>
          <a:xfrm>
            <a:off x="8157199" y="-60371"/>
            <a:ext cx="4057879" cy="6919074"/>
          </a:xfrm>
          <a:prstGeom prst="rect">
            <a:avLst/>
          </a:prstGeom>
          <a:solidFill>
            <a:srgbClr val="D0A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22ACA-9C71-F3E2-433B-44C36F7DF10E}"/>
              </a:ext>
            </a:extLst>
          </p:cNvPr>
          <p:cNvSpPr/>
          <p:nvPr/>
        </p:nvSpPr>
        <p:spPr>
          <a:xfrm>
            <a:off x="5956" y="-42628"/>
            <a:ext cx="4067059" cy="69098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90424-06A0-2476-146D-864943F84F51}"/>
              </a:ext>
            </a:extLst>
          </p:cNvPr>
          <p:cNvSpPr/>
          <p:nvPr/>
        </p:nvSpPr>
        <p:spPr>
          <a:xfrm>
            <a:off x="4081578" y="-34686"/>
            <a:ext cx="4067059" cy="69098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48456-F059-4200-4BFC-D0BB7BBA44CE}"/>
              </a:ext>
            </a:extLst>
          </p:cNvPr>
          <p:cNvSpPr txBox="1"/>
          <p:nvPr/>
        </p:nvSpPr>
        <p:spPr>
          <a:xfrm>
            <a:off x="143667" y="181957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D0A333"/>
                </a:solidFill>
                <a:latin typeface="Century Schoolbook"/>
              </a:rPr>
              <a:t>Solution Overview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FA9104-C978-0C90-A082-F1358934CF48}"/>
              </a:ext>
            </a:extLst>
          </p:cNvPr>
          <p:cNvSpPr txBox="1"/>
          <p:nvPr/>
        </p:nvSpPr>
        <p:spPr>
          <a:xfrm>
            <a:off x="4082669" y="3975173"/>
            <a:ext cx="406119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Image classification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AI Chatbot for Plant Care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Educational Information</a:t>
            </a:r>
            <a:r>
              <a:rPr lang="en-US" sz="2200">
                <a:solidFill>
                  <a:schemeClr val="bg1"/>
                </a:solidFill>
                <a:latin typeface="Century Schoolbook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User-Friendly Interface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345D2-9600-04D1-FB8F-293696AFC968}"/>
              </a:ext>
            </a:extLst>
          </p:cNvPr>
          <p:cNvSpPr txBox="1"/>
          <p:nvPr/>
        </p:nvSpPr>
        <p:spPr>
          <a:xfrm>
            <a:off x="4219289" y="226622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entury Schoolbook"/>
              </a:rPr>
              <a:t>Key Features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AEA8B3-43FB-97E2-BE72-8E838B61B4D3}"/>
              </a:ext>
            </a:extLst>
          </p:cNvPr>
          <p:cNvSpPr txBox="1"/>
          <p:nvPr/>
        </p:nvSpPr>
        <p:spPr>
          <a:xfrm>
            <a:off x="8285730" y="200936"/>
            <a:ext cx="37903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accent1"/>
                </a:solidFill>
                <a:latin typeface="Century Schoolbook"/>
              </a:rPr>
              <a:t>Expected Impact</a:t>
            </a:r>
            <a:endParaRPr lang="en-US"/>
          </a:p>
        </p:txBody>
      </p:sp>
      <p:pic>
        <p:nvPicPr>
          <p:cNvPr id="22" name="Graphic 21" descr="Clipboard Checked with solid fill">
            <a:extLst>
              <a:ext uri="{FF2B5EF4-FFF2-40B4-BE49-F238E27FC236}">
                <a16:creationId xmlns:a16="http://schemas.microsoft.com/office/drawing/2014/main" id="{A030AC12-9AED-3763-4030-6260B51B3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988" y="1412316"/>
            <a:ext cx="1749845" cy="1676400"/>
          </a:xfrm>
          <a:prstGeom prst="rect">
            <a:avLst/>
          </a:prstGeom>
        </p:spPr>
      </p:pic>
      <p:pic>
        <p:nvPicPr>
          <p:cNvPr id="26" name="Graphic 25" descr="Research with solid fill">
            <a:extLst>
              <a:ext uri="{FF2B5EF4-FFF2-40B4-BE49-F238E27FC236}">
                <a16:creationId xmlns:a16="http://schemas.microsoft.com/office/drawing/2014/main" id="{AA04EAD1-F4E2-5C7A-55FD-92312737A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1152" y="1502885"/>
            <a:ext cx="1703942" cy="1676399"/>
          </a:xfrm>
          <a:prstGeom prst="rect">
            <a:avLst/>
          </a:prstGeom>
        </p:spPr>
      </p:pic>
      <p:pic>
        <p:nvPicPr>
          <p:cNvPr id="33" name="Graphic 32" descr="Bar graph with upward trend with solid fill">
            <a:extLst>
              <a:ext uri="{FF2B5EF4-FFF2-40B4-BE49-F238E27FC236}">
                <a16:creationId xmlns:a16="http://schemas.microsoft.com/office/drawing/2014/main" id="{7AC730E0-35F7-D9A4-35D0-F668028BD7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1859" y="1504742"/>
            <a:ext cx="1575412" cy="1648857"/>
          </a:xfrm>
          <a:prstGeom prst="rect">
            <a:avLst/>
          </a:prstGeom>
        </p:spPr>
      </p:pic>
      <p:sp>
        <p:nvSpPr>
          <p:cNvPr id="38" name="Star: 32 Points 37">
            <a:extLst>
              <a:ext uri="{FF2B5EF4-FFF2-40B4-BE49-F238E27FC236}">
                <a16:creationId xmlns:a16="http://schemas.microsoft.com/office/drawing/2014/main" id="{FCB9C332-EEAD-F979-66E2-A8DC506F0029}"/>
              </a:ext>
            </a:extLst>
          </p:cNvPr>
          <p:cNvSpPr/>
          <p:nvPr/>
        </p:nvSpPr>
        <p:spPr>
          <a:xfrm>
            <a:off x="776842" y="999880"/>
            <a:ext cx="2578788" cy="2503886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32 Points 39">
            <a:extLst>
              <a:ext uri="{FF2B5EF4-FFF2-40B4-BE49-F238E27FC236}">
                <a16:creationId xmlns:a16="http://schemas.microsoft.com/office/drawing/2014/main" id="{B8BB8127-6067-8E85-6E23-53E4E77E8ED2}"/>
              </a:ext>
            </a:extLst>
          </p:cNvPr>
          <p:cNvSpPr/>
          <p:nvPr/>
        </p:nvSpPr>
        <p:spPr>
          <a:xfrm>
            <a:off x="4698144" y="1025564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32 Points 41">
            <a:extLst>
              <a:ext uri="{FF2B5EF4-FFF2-40B4-BE49-F238E27FC236}">
                <a16:creationId xmlns:a16="http://schemas.microsoft.com/office/drawing/2014/main" id="{C91E3A91-DC36-F056-0D1A-D5409FF124AB}"/>
              </a:ext>
            </a:extLst>
          </p:cNvPr>
          <p:cNvSpPr/>
          <p:nvPr/>
        </p:nvSpPr>
        <p:spPr>
          <a:xfrm>
            <a:off x="8773559" y="1017003"/>
            <a:ext cx="2835641" cy="2623751"/>
          </a:xfrm>
          <a:prstGeom prst="star32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E7DFCD-11FE-3024-B01C-A12987BE54F7}"/>
              </a:ext>
            </a:extLst>
          </p:cNvPr>
          <p:cNvSpPr txBox="1"/>
          <p:nvPr/>
        </p:nvSpPr>
        <p:spPr>
          <a:xfrm>
            <a:off x="913264" y="-5430939"/>
            <a:ext cx="100003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rgbClr val="D0A933"/>
                </a:solidFill>
                <a:latin typeface="Miriam Fixed"/>
                <a:ea typeface="+mn-lt"/>
                <a:cs typeface="+mn-lt"/>
              </a:rPr>
              <a:t>App Demonstration</a:t>
            </a:r>
            <a:endParaRPr lang="en-US" sz="7200" err="1">
              <a:solidFill>
                <a:srgbClr val="D0A933"/>
              </a:solidFill>
              <a:latin typeface="Miriam Fixe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7B2956-08A5-B7DC-3ED9-409E7249D1F9}"/>
              </a:ext>
            </a:extLst>
          </p:cNvPr>
          <p:cNvSpPr txBox="1"/>
          <p:nvPr/>
        </p:nvSpPr>
        <p:spPr>
          <a:xfrm>
            <a:off x="909944" y="-1883850"/>
            <a:ext cx="9873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D0A333"/>
                </a:solidFill>
                <a:latin typeface="Matura MT Script Capitals"/>
              </a:rPr>
              <a:t>Designed by EDGE-STREAK</a:t>
            </a:r>
            <a:endParaRPr lang="en-US" sz="3600">
              <a:latin typeface="Matura MT Script Capital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3672DB-0825-BF3F-0097-7C4B6A106F0D}"/>
              </a:ext>
            </a:extLst>
          </p:cNvPr>
          <p:cNvSpPr txBox="1"/>
          <p:nvPr/>
        </p:nvSpPr>
        <p:spPr>
          <a:xfrm>
            <a:off x="42801" y="4057615"/>
            <a:ext cx="399123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Assist gardeners and farmers in identifying plant diseases</a:t>
            </a: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Data base of 38 infections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1A1AE6-9938-384E-1A20-09CE22652EC3}"/>
              </a:ext>
            </a:extLst>
          </p:cNvPr>
          <p:cNvSpPr txBox="1"/>
          <p:nvPr/>
        </p:nvSpPr>
        <p:spPr>
          <a:xfrm>
            <a:off x="8277806" y="4057570"/>
            <a:ext cx="3860686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Early Detection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Increased Knowledge</a:t>
            </a:r>
            <a:endParaRPr lang="en-US" sz="2200">
              <a:solidFill>
                <a:schemeClr val="bg1"/>
              </a:solidFill>
              <a:latin typeface="Century Schoolbook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Enhanced Food Security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  <a:ea typeface="+mn-lt"/>
                <a:cs typeface="+mn-lt"/>
              </a:rPr>
              <a:t>Accessibility to Expert Knowledge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solidFill>
                  <a:schemeClr val="bg1"/>
                </a:solidFill>
                <a:latin typeface="Century Schoolbook"/>
              </a:rPr>
              <a:t>Inclusivity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67E358-82D5-AB6B-9974-C34FB99B2736}"/>
              </a:ext>
            </a:extLst>
          </p:cNvPr>
          <p:cNvSpPr txBox="1"/>
          <p:nvPr/>
        </p:nvSpPr>
        <p:spPr>
          <a:xfrm>
            <a:off x="1047393" y="10649369"/>
            <a:ext cx="35632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D0A333"/>
                </a:solidFill>
                <a:latin typeface="Century Schoolbook"/>
              </a:rPr>
              <a:t>Chat GPT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62CA941-C466-62E1-930A-91324E49CB1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>
            <a:off x="1530166" y="11812962"/>
            <a:ext cx="8337265" cy="501047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349B931-9D68-C941-9A6D-D86D8EB461ED}"/>
              </a:ext>
            </a:extLst>
          </p:cNvPr>
          <p:cNvSpPr/>
          <p:nvPr/>
        </p:nvSpPr>
        <p:spPr>
          <a:xfrm>
            <a:off x="1531986" y="11808762"/>
            <a:ext cx="8360665" cy="50018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E89486-5F63-1875-47E7-B422B9007D33}"/>
              </a:ext>
            </a:extLst>
          </p:cNvPr>
          <p:cNvSpPr txBox="1"/>
          <p:nvPr/>
        </p:nvSpPr>
        <p:spPr>
          <a:xfrm>
            <a:off x="1627388" y="12004063"/>
            <a:ext cx="824377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Brainstorming and ideation during project initiation.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Understanding documentation and syntax for libraries like TensorFlow, 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, and OpenCV.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Clarifying parameters and syntax for training the CNN in TensorFlow/</a:t>
            </a:r>
            <a:r>
              <a:rPr lang="en-US" sz="2400" err="1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Keras</a:t>
            </a: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Supporting integration of the Gemini API for chatbot functionality.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D0A333"/>
              </a:solidFill>
              <a:latin typeface="Century Schoolbook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D0A333"/>
                </a:solidFill>
                <a:latin typeface="Century Schoolbook"/>
                <a:ea typeface="+mn-lt"/>
                <a:cs typeface="+mn-lt"/>
              </a:rPr>
              <a:t>Assisting in CSS styling for improved user experience.</a:t>
            </a:r>
            <a:endParaRPr lang="en-US" sz="2400">
              <a:solidFill>
                <a:srgbClr val="D0A333"/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434745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126</cp:revision>
  <dcterms:created xsi:type="dcterms:W3CDTF">2024-09-21T20:32:48Z</dcterms:created>
  <dcterms:modified xsi:type="dcterms:W3CDTF">2024-09-22T21:48:31Z</dcterms:modified>
</cp:coreProperties>
</file>